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60" r:id="rId4"/>
    <p:sldId id="261" r:id="rId5"/>
    <p:sldId id="258" r:id="rId6"/>
    <p:sldId id="263" r:id="rId7"/>
    <p:sldId id="264" r:id="rId8"/>
    <p:sldId id="262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444"/>
  </p:normalViewPr>
  <p:slideViewPr>
    <p:cSldViewPr snapToGrid="0" snapToObjects="1">
      <p:cViewPr varScale="1">
        <p:scale>
          <a:sx n="73" d="100"/>
          <a:sy n="73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7EECA-DB17-4B46-B2D8-09C688E88DE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9C0ECC-F99C-4FCF-9091-EE66AA7448D1}">
      <dgm:prSet/>
      <dgm:spPr/>
      <dgm:t>
        <a:bodyPr/>
        <a:lstStyle/>
        <a:p>
          <a:r>
            <a:rPr lang="en-GB"/>
            <a:t>H2020 SSH projects data analysis</a:t>
          </a:r>
          <a:endParaRPr lang="en-US"/>
        </a:p>
      </dgm:t>
    </dgm:pt>
    <dgm:pt modelId="{54E51DDF-1B48-4A91-BBB4-B07B6C049D6B}" type="parTrans" cxnId="{36FD39AD-0BDC-4599-99DE-85FFCBBB3E90}">
      <dgm:prSet/>
      <dgm:spPr/>
      <dgm:t>
        <a:bodyPr/>
        <a:lstStyle/>
        <a:p>
          <a:endParaRPr lang="en-US"/>
        </a:p>
      </dgm:t>
    </dgm:pt>
    <dgm:pt modelId="{349A2F46-AAF8-4E8C-B0B7-99BE6568F543}" type="sibTrans" cxnId="{36FD39AD-0BDC-4599-99DE-85FFCBBB3E90}">
      <dgm:prSet/>
      <dgm:spPr/>
      <dgm:t>
        <a:bodyPr/>
        <a:lstStyle/>
        <a:p>
          <a:endParaRPr lang="en-US"/>
        </a:p>
      </dgm:t>
    </dgm:pt>
    <dgm:pt modelId="{AFBF7D55-5591-49FE-B071-F0A675F0A94F}">
      <dgm:prSet/>
      <dgm:spPr/>
      <dgm:t>
        <a:bodyPr/>
        <a:lstStyle/>
        <a:p>
          <a:r>
            <a:rPr lang="en-GB"/>
            <a:t>Bibliometrics</a:t>
          </a:r>
          <a:endParaRPr lang="en-US"/>
        </a:p>
      </dgm:t>
    </dgm:pt>
    <dgm:pt modelId="{61759CBC-D9C6-4F6A-8F4E-CEE4FAFFA80D}" type="parTrans" cxnId="{D46ED8C6-B73C-4188-9FA1-225297D02FAF}">
      <dgm:prSet/>
      <dgm:spPr/>
      <dgm:t>
        <a:bodyPr/>
        <a:lstStyle/>
        <a:p>
          <a:endParaRPr lang="en-US"/>
        </a:p>
      </dgm:t>
    </dgm:pt>
    <dgm:pt modelId="{BB75A3B7-12F9-4945-920E-1C6B063D51A3}" type="sibTrans" cxnId="{D46ED8C6-B73C-4188-9FA1-225297D02FAF}">
      <dgm:prSet/>
      <dgm:spPr/>
      <dgm:t>
        <a:bodyPr/>
        <a:lstStyle/>
        <a:p>
          <a:endParaRPr lang="en-US"/>
        </a:p>
      </dgm:t>
    </dgm:pt>
    <dgm:pt modelId="{2E65B143-7BE5-4A3F-825C-A6D90CC40229}">
      <dgm:prSet/>
      <dgm:spPr/>
      <dgm:t>
        <a:bodyPr/>
        <a:lstStyle/>
        <a:p>
          <a:r>
            <a:rPr lang="en-GB" dirty="0"/>
            <a:t>Experts’ highlights</a:t>
          </a:r>
          <a:endParaRPr lang="en-US" dirty="0"/>
        </a:p>
      </dgm:t>
    </dgm:pt>
    <dgm:pt modelId="{5F8A66CB-D571-4AC8-9AF8-6F955CC77B1D}" type="parTrans" cxnId="{D0C390B8-FD56-4E3A-AF2D-DFCF2CB2EE22}">
      <dgm:prSet/>
      <dgm:spPr/>
      <dgm:t>
        <a:bodyPr/>
        <a:lstStyle/>
        <a:p>
          <a:endParaRPr lang="en-US"/>
        </a:p>
      </dgm:t>
    </dgm:pt>
    <dgm:pt modelId="{8B04374C-D36B-4DD3-8364-21016540F8A2}" type="sibTrans" cxnId="{D0C390B8-FD56-4E3A-AF2D-DFCF2CB2EE22}">
      <dgm:prSet/>
      <dgm:spPr/>
      <dgm:t>
        <a:bodyPr/>
        <a:lstStyle/>
        <a:p>
          <a:endParaRPr lang="en-US"/>
        </a:p>
      </dgm:t>
    </dgm:pt>
    <dgm:pt modelId="{247B0330-BE93-4067-A720-EABE5701E36C}">
      <dgm:prSet/>
      <dgm:spPr/>
      <dgm:t>
        <a:bodyPr/>
        <a:lstStyle/>
        <a:p>
          <a:r>
            <a:rPr lang="en-GB"/>
            <a:t>Recommendations</a:t>
          </a:r>
          <a:endParaRPr lang="en-US"/>
        </a:p>
      </dgm:t>
    </dgm:pt>
    <dgm:pt modelId="{A5C52C41-37C4-402B-B008-C2196B10A710}" type="parTrans" cxnId="{371B83C8-60AB-487C-A9D5-AAE1B9EF498A}">
      <dgm:prSet/>
      <dgm:spPr/>
      <dgm:t>
        <a:bodyPr/>
        <a:lstStyle/>
        <a:p>
          <a:endParaRPr lang="en-US"/>
        </a:p>
      </dgm:t>
    </dgm:pt>
    <dgm:pt modelId="{AA1B4D4A-FC17-4209-9E41-BC62CC178C6C}" type="sibTrans" cxnId="{371B83C8-60AB-487C-A9D5-AAE1B9EF498A}">
      <dgm:prSet/>
      <dgm:spPr/>
      <dgm:t>
        <a:bodyPr/>
        <a:lstStyle/>
        <a:p>
          <a:endParaRPr lang="en-US"/>
        </a:p>
      </dgm:t>
    </dgm:pt>
    <dgm:pt modelId="{692796EC-10A7-CC44-954B-5E1E3B86B31A}" type="pres">
      <dgm:prSet presAssocID="{9BC7EECA-DB17-4B46-B2D8-09C688E88DEC}" presName="linear" presStyleCnt="0">
        <dgm:presLayoutVars>
          <dgm:animLvl val="lvl"/>
          <dgm:resizeHandles val="exact"/>
        </dgm:presLayoutVars>
      </dgm:prSet>
      <dgm:spPr/>
    </dgm:pt>
    <dgm:pt modelId="{1C83B5B6-5847-0649-BE8F-5AC03F317430}" type="pres">
      <dgm:prSet presAssocID="{919C0ECC-F99C-4FCF-9091-EE66AA7448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FFBF64B-9968-1C44-9771-BA8FCB9A7500}" type="pres">
      <dgm:prSet presAssocID="{349A2F46-AAF8-4E8C-B0B7-99BE6568F543}" presName="spacer" presStyleCnt="0"/>
      <dgm:spPr/>
    </dgm:pt>
    <dgm:pt modelId="{CEEE8514-BF11-2B49-BD10-D0679934C221}" type="pres">
      <dgm:prSet presAssocID="{AFBF7D55-5591-49FE-B071-F0A675F0A94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7B5321D-3E4C-7A43-A12F-5B1ADF3BBDD1}" type="pres">
      <dgm:prSet presAssocID="{BB75A3B7-12F9-4945-920E-1C6B063D51A3}" presName="spacer" presStyleCnt="0"/>
      <dgm:spPr/>
    </dgm:pt>
    <dgm:pt modelId="{981B8C9D-4699-9349-8D8C-75809987A5A2}" type="pres">
      <dgm:prSet presAssocID="{2E65B143-7BE5-4A3F-825C-A6D90CC4022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621206-B7FC-B54C-ADF2-CE677A42A52E}" type="pres">
      <dgm:prSet presAssocID="{8B04374C-D36B-4DD3-8364-21016540F8A2}" presName="spacer" presStyleCnt="0"/>
      <dgm:spPr/>
    </dgm:pt>
    <dgm:pt modelId="{51E11C06-28FB-124C-8A65-1521706F1B3D}" type="pres">
      <dgm:prSet presAssocID="{247B0330-BE93-4067-A720-EABE5701E36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D7E2C5D-633D-EE44-9557-71B346D19C5C}" type="presOf" srcId="{2E65B143-7BE5-4A3F-825C-A6D90CC40229}" destId="{981B8C9D-4699-9349-8D8C-75809987A5A2}" srcOrd="0" destOrd="0" presId="urn:microsoft.com/office/officeart/2005/8/layout/vList2"/>
    <dgm:cxn modelId="{36FD39AD-0BDC-4599-99DE-85FFCBBB3E90}" srcId="{9BC7EECA-DB17-4B46-B2D8-09C688E88DEC}" destId="{919C0ECC-F99C-4FCF-9091-EE66AA7448D1}" srcOrd="0" destOrd="0" parTransId="{54E51DDF-1B48-4A91-BBB4-B07B6C049D6B}" sibTransId="{349A2F46-AAF8-4E8C-B0B7-99BE6568F543}"/>
    <dgm:cxn modelId="{D0C390B8-FD56-4E3A-AF2D-DFCF2CB2EE22}" srcId="{9BC7EECA-DB17-4B46-B2D8-09C688E88DEC}" destId="{2E65B143-7BE5-4A3F-825C-A6D90CC40229}" srcOrd="2" destOrd="0" parTransId="{5F8A66CB-D571-4AC8-9AF8-6F955CC77B1D}" sibTransId="{8B04374C-D36B-4DD3-8364-21016540F8A2}"/>
    <dgm:cxn modelId="{B220D3BA-C268-1847-BECD-2AB1C4B3EC48}" type="presOf" srcId="{9BC7EECA-DB17-4B46-B2D8-09C688E88DEC}" destId="{692796EC-10A7-CC44-954B-5E1E3B86B31A}" srcOrd="0" destOrd="0" presId="urn:microsoft.com/office/officeart/2005/8/layout/vList2"/>
    <dgm:cxn modelId="{D46ED8C6-B73C-4188-9FA1-225297D02FAF}" srcId="{9BC7EECA-DB17-4B46-B2D8-09C688E88DEC}" destId="{AFBF7D55-5591-49FE-B071-F0A675F0A94F}" srcOrd="1" destOrd="0" parTransId="{61759CBC-D9C6-4F6A-8F4E-CEE4FAFFA80D}" sibTransId="{BB75A3B7-12F9-4945-920E-1C6B063D51A3}"/>
    <dgm:cxn modelId="{371B83C8-60AB-487C-A9D5-AAE1B9EF498A}" srcId="{9BC7EECA-DB17-4B46-B2D8-09C688E88DEC}" destId="{247B0330-BE93-4067-A720-EABE5701E36C}" srcOrd="3" destOrd="0" parTransId="{A5C52C41-37C4-402B-B008-C2196B10A710}" sibTransId="{AA1B4D4A-FC17-4209-9E41-BC62CC178C6C}"/>
    <dgm:cxn modelId="{E3B5F0E2-E1AF-964E-9D96-59E8B1457227}" type="presOf" srcId="{247B0330-BE93-4067-A720-EABE5701E36C}" destId="{51E11C06-28FB-124C-8A65-1521706F1B3D}" srcOrd="0" destOrd="0" presId="urn:microsoft.com/office/officeart/2005/8/layout/vList2"/>
    <dgm:cxn modelId="{21A21AF1-FA19-8C40-BA3A-57885479666C}" type="presOf" srcId="{919C0ECC-F99C-4FCF-9091-EE66AA7448D1}" destId="{1C83B5B6-5847-0649-BE8F-5AC03F317430}" srcOrd="0" destOrd="0" presId="urn:microsoft.com/office/officeart/2005/8/layout/vList2"/>
    <dgm:cxn modelId="{2C5E13F6-A991-B647-9607-55D7E6ABD0FD}" type="presOf" srcId="{AFBF7D55-5591-49FE-B071-F0A675F0A94F}" destId="{CEEE8514-BF11-2B49-BD10-D0679934C221}" srcOrd="0" destOrd="0" presId="urn:microsoft.com/office/officeart/2005/8/layout/vList2"/>
    <dgm:cxn modelId="{269AF6E5-E8FD-C647-ADA2-738105198DE0}" type="presParOf" srcId="{692796EC-10A7-CC44-954B-5E1E3B86B31A}" destId="{1C83B5B6-5847-0649-BE8F-5AC03F317430}" srcOrd="0" destOrd="0" presId="urn:microsoft.com/office/officeart/2005/8/layout/vList2"/>
    <dgm:cxn modelId="{65B0E275-AD77-8242-88F9-EB45CC0BD491}" type="presParOf" srcId="{692796EC-10A7-CC44-954B-5E1E3B86B31A}" destId="{7FFBF64B-9968-1C44-9771-BA8FCB9A7500}" srcOrd="1" destOrd="0" presId="urn:microsoft.com/office/officeart/2005/8/layout/vList2"/>
    <dgm:cxn modelId="{3900CFDB-1446-E044-92A5-C219E29D0189}" type="presParOf" srcId="{692796EC-10A7-CC44-954B-5E1E3B86B31A}" destId="{CEEE8514-BF11-2B49-BD10-D0679934C221}" srcOrd="2" destOrd="0" presId="urn:microsoft.com/office/officeart/2005/8/layout/vList2"/>
    <dgm:cxn modelId="{C5803163-4B30-4F4F-AFA9-7287DB1377C9}" type="presParOf" srcId="{692796EC-10A7-CC44-954B-5E1E3B86B31A}" destId="{07B5321D-3E4C-7A43-A12F-5B1ADF3BBDD1}" srcOrd="3" destOrd="0" presId="urn:microsoft.com/office/officeart/2005/8/layout/vList2"/>
    <dgm:cxn modelId="{D0D9290E-350C-9E4B-94FF-6B65D3CE773D}" type="presParOf" srcId="{692796EC-10A7-CC44-954B-5E1E3B86B31A}" destId="{981B8C9D-4699-9349-8D8C-75809987A5A2}" srcOrd="4" destOrd="0" presId="urn:microsoft.com/office/officeart/2005/8/layout/vList2"/>
    <dgm:cxn modelId="{F788B82C-9B58-4A42-9293-9EB3E2595B42}" type="presParOf" srcId="{692796EC-10A7-CC44-954B-5E1E3B86B31A}" destId="{08621206-B7FC-B54C-ADF2-CE677A42A52E}" srcOrd="5" destOrd="0" presId="urn:microsoft.com/office/officeart/2005/8/layout/vList2"/>
    <dgm:cxn modelId="{7B16E318-6A02-3140-BE09-1430A3D55E10}" type="presParOf" srcId="{692796EC-10A7-CC44-954B-5E1E3B86B31A}" destId="{51E11C06-28FB-124C-8A65-1521706F1B3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0CFF3-567A-4CB6-8BBB-AB0DA51EA389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F5DC58-DA48-4B2D-8DA2-DA1A551C6669}">
      <dgm:prSet/>
      <dgm:spPr/>
      <dgm:t>
        <a:bodyPr/>
        <a:lstStyle/>
        <a:p>
          <a:r>
            <a:rPr lang="en-GB" dirty="0"/>
            <a:t>Green technology</a:t>
          </a:r>
          <a:endParaRPr lang="en-US" dirty="0"/>
        </a:p>
      </dgm:t>
    </dgm:pt>
    <dgm:pt modelId="{E18DEAEB-9690-4433-A3A4-A569926B6129}" type="parTrans" cxnId="{19EA8D0F-0DDF-4B9B-A9F6-D611191D3689}">
      <dgm:prSet/>
      <dgm:spPr/>
      <dgm:t>
        <a:bodyPr/>
        <a:lstStyle/>
        <a:p>
          <a:endParaRPr lang="en-US"/>
        </a:p>
      </dgm:t>
    </dgm:pt>
    <dgm:pt modelId="{3C330D28-D4FC-465F-9527-6CC635EFE99B}" type="sibTrans" cxnId="{19EA8D0F-0DDF-4B9B-A9F6-D611191D368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A9B670C-2F5B-4B58-BD47-F795CE7BB874}">
      <dgm:prSet/>
      <dgm:spPr/>
      <dgm:t>
        <a:bodyPr/>
        <a:lstStyle/>
        <a:p>
          <a:r>
            <a:rPr lang="en-GB" dirty="0"/>
            <a:t>Create sustainable industry and transport</a:t>
          </a:r>
          <a:endParaRPr lang="en-US" dirty="0"/>
        </a:p>
      </dgm:t>
    </dgm:pt>
    <dgm:pt modelId="{4CFA04F7-B9AA-43B3-B900-143E59D80CE8}" type="parTrans" cxnId="{163C2D91-8866-47A6-9201-E1ADFB16CDA2}">
      <dgm:prSet/>
      <dgm:spPr/>
      <dgm:t>
        <a:bodyPr/>
        <a:lstStyle/>
        <a:p>
          <a:endParaRPr lang="en-US"/>
        </a:p>
      </dgm:t>
    </dgm:pt>
    <dgm:pt modelId="{97C339B5-0DEA-4BA1-ACF6-FDB06CEE7E3B}" type="sibTrans" cxnId="{163C2D91-8866-47A6-9201-E1ADFB16CDA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1EA0B99-BD4B-4557-99CB-788E4A4AA5D8}">
      <dgm:prSet/>
      <dgm:spPr/>
      <dgm:t>
        <a:bodyPr/>
        <a:lstStyle/>
        <a:p>
          <a:r>
            <a:rPr lang="en-GB" dirty="0"/>
            <a:t>Cut pollution </a:t>
          </a:r>
          <a:endParaRPr lang="en-US" dirty="0"/>
        </a:p>
      </dgm:t>
    </dgm:pt>
    <dgm:pt modelId="{DBB185D8-97F4-4D52-A3C1-9E0DA0C95DFA}" type="parTrans" cxnId="{85FC9687-4CB8-4311-A3FA-EB573185F885}">
      <dgm:prSet/>
      <dgm:spPr/>
      <dgm:t>
        <a:bodyPr/>
        <a:lstStyle/>
        <a:p>
          <a:endParaRPr lang="en-US"/>
        </a:p>
      </dgm:t>
    </dgm:pt>
    <dgm:pt modelId="{6C528405-B9A9-46E5-97E7-FE3DD1D06F6E}" type="sibTrans" cxnId="{85FC9687-4CB8-4311-A3FA-EB573185F885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7494691-09B7-1241-902E-B57C09ABAFA1}" type="pres">
      <dgm:prSet presAssocID="{C8B0CFF3-567A-4CB6-8BBB-AB0DA51EA389}" presName="Name0" presStyleCnt="0">
        <dgm:presLayoutVars>
          <dgm:animLvl val="lvl"/>
          <dgm:resizeHandles val="exact"/>
        </dgm:presLayoutVars>
      </dgm:prSet>
      <dgm:spPr/>
    </dgm:pt>
    <dgm:pt modelId="{ADAAF3A2-2470-9341-BD3E-00931A8F6248}" type="pres">
      <dgm:prSet presAssocID="{8EF5DC58-DA48-4B2D-8DA2-DA1A551C6669}" presName="compositeNode" presStyleCnt="0">
        <dgm:presLayoutVars>
          <dgm:bulletEnabled val="1"/>
        </dgm:presLayoutVars>
      </dgm:prSet>
      <dgm:spPr/>
    </dgm:pt>
    <dgm:pt modelId="{5586CAC7-3E9F-0947-834C-F0957810F794}" type="pres">
      <dgm:prSet presAssocID="{8EF5DC58-DA48-4B2D-8DA2-DA1A551C6669}" presName="bgRect" presStyleLbl="bgAccFollowNode1" presStyleIdx="0" presStyleCnt="3"/>
      <dgm:spPr/>
    </dgm:pt>
    <dgm:pt modelId="{91722D0E-80A8-1C4B-B9A4-C876ECD0B7D9}" type="pres">
      <dgm:prSet presAssocID="{3C330D28-D4FC-465F-9527-6CC635EFE99B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E060A504-CDDE-E54A-BBFD-C0358B8D52B1}" type="pres">
      <dgm:prSet presAssocID="{8EF5DC58-DA48-4B2D-8DA2-DA1A551C6669}" presName="bottomLine" presStyleLbl="alignNode1" presStyleIdx="1" presStyleCnt="6">
        <dgm:presLayoutVars/>
      </dgm:prSet>
      <dgm:spPr/>
    </dgm:pt>
    <dgm:pt modelId="{B1BFC296-4A95-384A-94B2-0D9EC030506C}" type="pres">
      <dgm:prSet presAssocID="{8EF5DC58-DA48-4B2D-8DA2-DA1A551C6669}" presName="nodeText" presStyleLbl="bgAccFollowNode1" presStyleIdx="0" presStyleCnt="3">
        <dgm:presLayoutVars>
          <dgm:bulletEnabled val="1"/>
        </dgm:presLayoutVars>
      </dgm:prSet>
      <dgm:spPr/>
    </dgm:pt>
    <dgm:pt modelId="{4536AD51-1268-494A-84DF-A4D5B929C7FC}" type="pres">
      <dgm:prSet presAssocID="{3C330D28-D4FC-465F-9527-6CC635EFE99B}" presName="sibTrans" presStyleCnt="0"/>
      <dgm:spPr/>
    </dgm:pt>
    <dgm:pt modelId="{48E9480E-E589-3546-AAA7-640808A97FF0}" type="pres">
      <dgm:prSet presAssocID="{1A9B670C-2F5B-4B58-BD47-F795CE7BB874}" presName="compositeNode" presStyleCnt="0">
        <dgm:presLayoutVars>
          <dgm:bulletEnabled val="1"/>
        </dgm:presLayoutVars>
      </dgm:prSet>
      <dgm:spPr/>
    </dgm:pt>
    <dgm:pt modelId="{9FED8EA7-EF5F-BD46-A219-C94C25317CA8}" type="pres">
      <dgm:prSet presAssocID="{1A9B670C-2F5B-4B58-BD47-F795CE7BB874}" presName="bgRect" presStyleLbl="bgAccFollowNode1" presStyleIdx="1" presStyleCnt="3"/>
      <dgm:spPr/>
    </dgm:pt>
    <dgm:pt modelId="{C5F05611-205F-054C-82AE-11F814511A88}" type="pres">
      <dgm:prSet presAssocID="{97C339B5-0DEA-4BA1-ACF6-FDB06CEE7E3B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36E1A8C6-5A23-744A-970A-61A4400D7EF5}" type="pres">
      <dgm:prSet presAssocID="{1A9B670C-2F5B-4B58-BD47-F795CE7BB874}" presName="bottomLine" presStyleLbl="alignNode1" presStyleIdx="3" presStyleCnt="6">
        <dgm:presLayoutVars/>
      </dgm:prSet>
      <dgm:spPr/>
    </dgm:pt>
    <dgm:pt modelId="{3B6ABF2E-390A-144A-BF43-1D10A11CD1EF}" type="pres">
      <dgm:prSet presAssocID="{1A9B670C-2F5B-4B58-BD47-F795CE7BB874}" presName="nodeText" presStyleLbl="bgAccFollowNode1" presStyleIdx="1" presStyleCnt="3">
        <dgm:presLayoutVars>
          <dgm:bulletEnabled val="1"/>
        </dgm:presLayoutVars>
      </dgm:prSet>
      <dgm:spPr/>
    </dgm:pt>
    <dgm:pt modelId="{699AFA20-2381-174D-B8D2-60B1A1A292E8}" type="pres">
      <dgm:prSet presAssocID="{97C339B5-0DEA-4BA1-ACF6-FDB06CEE7E3B}" presName="sibTrans" presStyleCnt="0"/>
      <dgm:spPr/>
    </dgm:pt>
    <dgm:pt modelId="{9F96ACCC-8B14-8646-A3FA-A6C9D1236437}" type="pres">
      <dgm:prSet presAssocID="{A1EA0B99-BD4B-4557-99CB-788E4A4AA5D8}" presName="compositeNode" presStyleCnt="0">
        <dgm:presLayoutVars>
          <dgm:bulletEnabled val="1"/>
        </dgm:presLayoutVars>
      </dgm:prSet>
      <dgm:spPr/>
    </dgm:pt>
    <dgm:pt modelId="{123B2D6C-AE57-D74B-BCF4-AAE0844D5616}" type="pres">
      <dgm:prSet presAssocID="{A1EA0B99-BD4B-4557-99CB-788E4A4AA5D8}" presName="bgRect" presStyleLbl="bgAccFollowNode1" presStyleIdx="2" presStyleCnt="3"/>
      <dgm:spPr/>
    </dgm:pt>
    <dgm:pt modelId="{87180D96-46C3-AE46-835E-0AF89D36B4C4}" type="pres">
      <dgm:prSet presAssocID="{6C528405-B9A9-46E5-97E7-FE3DD1D06F6E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E8DC5FB4-B79D-524D-9447-72CA5BD90096}" type="pres">
      <dgm:prSet presAssocID="{A1EA0B99-BD4B-4557-99CB-788E4A4AA5D8}" presName="bottomLine" presStyleLbl="alignNode1" presStyleIdx="5" presStyleCnt="6">
        <dgm:presLayoutVars/>
      </dgm:prSet>
      <dgm:spPr/>
    </dgm:pt>
    <dgm:pt modelId="{FBC3D4C7-58B1-1849-8F1D-F72F67651501}" type="pres">
      <dgm:prSet presAssocID="{A1EA0B99-BD4B-4557-99CB-788E4A4AA5D8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19EA8D0F-0DDF-4B9B-A9F6-D611191D3689}" srcId="{C8B0CFF3-567A-4CB6-8BBB-AB0DA51EA389}" destId="{8EF5DC58-DA48-4B2D-8DA2-DA1A551C6669}" srcOrd="0" destOrd="0" parTransId="{E18DEAEB-9690-4433-A3A4-A569926B6129}" sibTransId="{3C330D28-D4FC-465F-9527-6CC635EFE99B}"/>
    <dgm:cxn modelId="{0A04F928-B1DB-C549-8357-A58D7C2CA330}" type="presOf" srcId="{3C330D28-D4FC-465F-9527-6CC635EFE99B}" destId="{91722D0E-80A8-1C4B-B9A4-C876ECD0B7D9}" srcOrd="0" destOrd="0" presId="urn:microsoft.com/office/officeart/2016/7/layout/BasicLinearProcessNumbered"/>
    <dgm:cxn modelId="{A1D7BC48-A2B0-FC40-8D18-537E7935800E}" type="presOf" srcId="{A1EA0B99-BD4B-4557-99CB-788E4A4AA5D8}" destId="{123B2D6C-AE57-D74B-BCF4-AAE0844D5616}" srcOrd="0" destOrd="0" presId="urn:microsoft.com/office/officeart/2016/7/layout/BasicLinearProcessNumbered"/>
    <dgm:cxn modelId="{2064BC50-7125-7D45-B6C2-0296D47C6A8B}" type="presOf" srcId="{1A9B670C-2F5B-4B58-BD47-F795CE7BB874}" destId="{3B6ABF2E-390A-144A-BF43-1D10A11CD1EF}" srcOrd="1" destOrd="0" presId="urn:microsoft.com/office/officeart/2016/7/layout/BasicLinearProcessNumbered"/>
    <dgm:cxn modelId="{11FAB155-B91D-6544-AC27-F5590D9FB58C}" type="presOf" srcId="{8EF5DC58-DA48-4B2D-8DA2-DA1A551C6669}" destId="{B1BFC296-4A95-384A-94B2-0D9EC030506C}" srcOrd="1" destOrd="0" presId="urn:microsoft.com/office/officeart/2016/7/layout/BasicLinearProcessNumbered"/>
    <dgm:cxn modelId="{54A53677-4AB2-5F42-9625-33D456D21713}" type="presOf" srcId="{8EF5DC58-DA48-4B2D-8DA2-DA1A551C6669}" destId="{5586CAC7-3E9F-0947-834C-F0957810F794}" srcOrd="0" destOrd="0" presId="urn:microsoft.com/office/officeart/2016/7/layout/BasicLinearProcessNumbered"/>
    <dgm:cxn modelId="{85FC9687-4CB8-4311-A3FA-EB573185F885}" srcId="{C8B0CFF3-567A-4CB6-8BBB-AB0DA51EA389}" destId="{A1EA0B99-BD4B-4557-99CB-788E4A4AA5D8}" srcOrd="2" destOrd="0" parTransId="{DBB185D8-97F4-4D52-A3C1-9E0DA0C95DFA}" sibTransId="{6C528405-B9A9-46E5-97E7-FE3DD1D06F6E}"/>
    <dgm:cxn modelId="{A38A1D8E-CF62-9F49-990C-9B6B809ADE0F}" type="presOf" srcId="{A1EA0B99-BD4B-4557-99CB-788E4A4AA5D8}" destId="{FBC3D4C7-58B1-1849-8F1D-F72F67651501}" srcOrd="1" destOrd="0" presId="urn:microsoft.com/office/officeart/2016/7/layout/BasicLinearProcessNumbered"/>
    <dgm:cxn modelId="{163C2D91-8866-47A6-9201-E1ADFB16CDA2}" srcId="{C8B0CFF3-567A-4CB6-8BBB-AB0DA51EA389}" destId="{1A9B670C-2F5B-4B58-BD47-F795CE7BB874}" srcOrd="1" destOrd="0" parTransId="{4CFA04F7-B9AA-43B3-B900-143E59D80CE8}" sibTransId="{97C339B5-0DEA-4BA1-ACF6-FDB06CEE7E3B}"/>
    <dgm:cxn modelId="{CCE88699-70AA-AD49-8B37-74E2B54EEF60}" type="presOf" srcId="{1A9B670C-2F5B-4B58-BD47-F795CE7BB874}" destId="{9FED8EA7-EF5F-BD46-A219-C94C25317CA8}" srcOrd="0" destOrd="0" presId="urn:microsoft.com/office/officeart/2016/7/layout/BasicLinearProcessNumbered"/>
    <dgm:cxn modelId="{BEE119EF-606B-7D42-B47E-5903482442A4}" type="presOf" srcId="{6C528405-B9A9-46E5-97E7-FE3DD1D06F6E}" destId="{87180D96-46C3-AE46-835E-0AF89D36B4C4}" srcOrd="0" destOrd="0" presId="urn:microsoft.com/office/officeart/2016/7/layout/BasicLinearProcessNumbered"/>
    <dgm:cxn modelId="{D2F7C3F3-43BC-D74F-BABC-CEF60EC5AFCD}" type="presOf" srcId="{97C339B5-0DEA-4BA1-ACF6-FDB06CEE7E3B}" destId="{C5F05611-205F-054C-82AE-11F814511A88}" srcOrd="0" destOrd="0" presId="urn:microsoft.com/office/officeart/2016/7/layout/BasicLinearProcessNumbered"/>
    <dgm:cxn modelId="{93067AFF-B4DF-C045-AD82-C15B16DEA98F}" type="presOf" srcId="{C8B0CFF3-567A-4CB6-8BBB-AB0DA51EA389}" destId="{B7494691-09B7-1241-902E-B57C09ABAFA1}" srcOrd="0" destOrd="0" presId="urn:microsoft.com/office/officeart/2016/7/layout/BasicLinearProcessNumbered"/>
    <dgm:cxn modelId="{9F32A00E-538F-7247-9FD1-02C00CD75DDB}" type="presParOf" srcId="{B7494691-09B7-1241-902E-B57C09ABAFA1}" destId="{ADAAF3A2-2470-9341-BD3E-00931A8F6248}" srcOrd="0" destOrd="0" presId="urn:microsoft.com/office/officeart/2016/7/layout/BasicLinearProcessNumbered"/>
    <dgm:cxn modelId="{D58A8A75-2A46-B545-A147-21F43A0E560D}" type="presParOf" srcId="{ADAAF3A2-2470-9341-BD3E-00931A8F6248}" destId="{5586CAC7-3E9F-0947-834C-F0957810F794}" srcOrd="0" destOrd="0" presId="urn:microsoft.com/office/officeart/2016/7/layout/BasicLinearProcessNumbered"/>
    <dgm:cxn modelId="{B2BC8E5D-1B65-1E46-8423-F057057F4186}" type="presParOf" srcId="{ADAAF3A2-2470-9341-BD3E-00931A8F6248}" destId="{91722D0E-80A8-1C4B-B9A4-C876ECD0B7D9}" srcOrd="1" destOrd="0" presId="urn:microsoft.com/office/officeart/2016/7/layout/BasicLinearProcessNumbered"/>
    <dgm:cxn modelId="{0D9A21B1-4676-C24C-A640-430E2CE65FB3}" type="presParOf" srcId="{ADAAF3A2-2470-9341-BD3E-00931A8F6248}" destId="{E060A504-CDDE-E54A-BBFD-C0358B8D52B1}" srcOrd="2" destOrd="0" presId="urn:microsoft.com/office/officeart/2016/7/layout/BasicLinearProcessNumbered"/>
    <dgm:cxn modelId="{5C875542-30A3-7447-87DB-732839A0EC2D}" type="presParOf" srcId="{ADAAF3A2-2470-9341-BD3E-00931A8F6248}" destId="{B1BFC296-4A95-384A-94B2-0D9EC030506C}" srcOrd="3" destOrd="0" presId="urn:microsoft.com/office/officeart/2016/7/layout/BasicLinearProcessNumbered"/>
    <dgm:cxn modelId="{48AB234D-3348-3E49-8816-C20FCCD70A3A}" type="presParOf" srcId="{B7494691-09B7-1241-902E-B57C09ABAFA1}" destId="{4536AD51-1268-494A-84DF-A4D5B929C7FC}" srcOrd="1" destOrd="0" presId="urn:microsoft.com/office/officeart/2016/7/layout/BasicLinearProcessNumbered"/>
    <dgm:cxn modelId="{A32AB7DB-4C07-C840-9622-A7612F93A6CC}" type="presParOf" srcId="{B7494691-09B7-1241-902E-B57C09ABAFA1}" destId="{48E9480E-E589-3546-AAA7-640808A97FF0}" srcOrd="2" destOrd="0" presId="urn:microsoft.com/office/officeart/2016/7/layout/BasicLinearProcessNumbered"/>
    <dgm:cxn modelId="{38398E17-70BF-9740-91AE-7C997557DDF3}" type="presParOf" srcId="{48E9480E-E589-3546-AAA7-640808A97FF0}" destId="{9FED8EA7-EF5F-BD46-A219-C94C25317CA8}" srcOrd="0" destOrd="0" presId="urn:microsoft.com/office/officeart/2016/7/layout/BasicLinearProcessNumbered"/>
    <dgm:cxn modelId="{72892875-56C4-8F46-8FCB-04C4C49907EE}" type="presParOf" srcId="{48E9480E-E589-3546-AAA7-640808A97FF0}" destId="{C5F05611-205F-054C-82AE-11F814511A88}" srcOrd="1" destOrd="0" presId="urn:microsoft.com/office/officeart/2016/7/layout/BasicLinearProcessNumbered"/>
    <dgm:cxn modelId="{D2CD3BC4-BCEA-DE47-B3CF-7B32AA4FBB92}" type="presParOf" srcId="{48E9480E-E589-3546-AAA7-640808A97FF0}" destId="{36E1A8C6-5A23-744A-970A-61A4400D7EF5}" srcOrd="2" destOrd="0" presId="urn:microsoft.com/office/officeart/2016/7/layout/BasicLinearProcessNumbered"/>
    <dgm:cxn modelId="{D2E2B331-A367-DA45-8D34-6A85A8D02BD5}" type="presParOf" srcId="{48E9480E-E589-3546-AAA7-640808A97FF0}" destId="{3B6ABF2E-390A-144A-BF43-1D10A11CD1EF}" srcOrd="3" destOrd="0" presId="urn:microsoft.com/office/officeart/2016/7/layout/BasicLinearProcessNumbered"/>
    <dgm:cxn modelId="{F4B98B64-D6EC-9A40-A273-F976193E2655}" type="presParOf" srcId="{B7494691-09B7-1241-902E-B57C09ABAFA1}" destId="{699AFA20-2381-174D-B8D2-60B1A1A292E8}" srcOrd="3" destOrd="0" presId="urn:microsoft.com/office/officeart/2016/7/layout/BasicLinearProcessNumbered"/>
    <dgm:cxn modelId="{0F7C2EF6-AE4E-8D4F-B3CB-5F6D08247FE6}" type="presParOf" srcId="{B7494691-09B7-1241-902E-B57C09ABAFA1}" destId="{9F96ACCC-8B14-8646-A3FA-A6C9D1236437}" srcOrd="4" destOrd="0" presId="urn:microsoft.com/office/officeart/2016/7/layout/BasicLinearProcessNumbered"/>
    <dgm:cxn modelId="{01E730AB-CB44-0C4E-911A-D349D3EB303C}" type="presParOf" srcId="{9F96ACCC-8B14-8646-A3FA-A6C9D1236437}" destId="{123B2D6C-AE57-D74B-BCF4-AAE0844D5616}" srcOrd="0" destOrd="0" presId="urn:microsoft.com/office/officeart/2016/7/layout/BasicLinearProcessNumbered"/>
    <dgm:cxn modelId="{A57E1429-D228-C245-8D50-6A0039A3B932}" type="presParOf" srcId="{9F96ACCC-8B14-8646-A3FA-A6C9D1236437}" destId="{87180D96-46C3-AE46-835E-0AF89D36B4C4}" srcOrd="1" destOrd="0" presId="urn:microsoft.com/office/officeart/2016/7/layout/BasicLinearProcessNumbered"/>
    <dgm:cxn modelId="{E2854CAD-B575-2C47-A6D5-B9FFCDBBCF94}" type="presParOf" srcId="{9F96ACCC-8B14-8646-A3FA-A6C9D1236437}" destId="{E8DC5FB4-B79D-524D-9447-72CA5BD90096}" srcOrd="2" destOrd="0" presId="urn:microsoft.com/office/officeart/2016/7/layout/BasicLinearProcessNumbered"/>
    <dgm:cxn modelId="{BAA1548B-DBF2-4844-83F1-1E067FB401A4}" type="presParOf" srcId="{9F96ACCC-8B14-8646-A3FA-A6C9D1236437}" destId="{FBC3D4C7-58B1-1849-8F1D-F72F6765150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F95250-7AFC-49C2-B92F-07693D79662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8A64B5D-EB02-455A-A135-AD467F1BCAA3}">
      <dgm:prSet/>
      <dgm:spPr/>
      <dgm:t>
        <a:bodyPr/>
        <a:lstStyle/>
        <a:p>
          <a:r>
            <a:rPr lang="en-GB"/>
            <a:t>Economics: </a:t>
          </a:r>
          <a:endParaRPr lang="en-US"/>
        </a:p>
      </dgm:t>
    </dgm:pt>
    <dgm:pt modelId="{C7D238CA-3C22-4BBD-8AB1-19F39875A7AB}" type="parTrans" cxnId="{9B661BEE-4D74-4202-B1A6-EFFBCC687D8E}">
      <dgm:prSet/>
      <dgm:spPr/>
      <dgm:t>
        <a:bodyPr/>
        <a:lstStyle/>
        <a:p>
          <a:endParaRPr lang="en-US"/>
        </a:p>
      </dgm:t>
    </dgm:pt>
    <dgm:pt modelId="{F61F31F8-7381-45F0-BC11-5A5C948A29EC}" type="sibTrans" cxnId="{9B661BEE-4D74-4202-B1A6-EFFBCC687D8E}">
      <dgm:prSet/>
      <dgm:spPr/>
      <dgm:t>
        <a:bodyPr/>
        <a:lstStyle/>
        <a:p>
          <a:endParaRPr lang="en-US"/>
        </a:p>
      </dgm:t>
    </dgm:pt>
    <dgm:pt modelId="{57D2838F-E811-4903-8967-CD9E8DE3B1E8}">
      <dgm:prSet/>
      <dgm:spPr/>
      <dgm:t>
        <a:bodyPr/>
        <a:lstStyle/>
        <a:p>
          <a:r>
            <a:rPr lang="en-GB"/>
            <a:t>capital expenditures</a:t>
          </a:r>
          <a:endParaRPr lang="en-US"/>
        </a:p>
      </dgm:t>
    </dgm:pt>
    <dgm:pt modelId="{BD2CDD05-03FB-4094-9484-EF4D225057DC}" type="parTrans" cxnId="{E855C8C4-FF79-4F64-9139-435076DBCA1F}">
      <dgm:prSet/>
      <dgm:spPr/>
      <dgm:t>
        <a:bodyPr/>
        <a:lstStyle/>
        <a:p>
          <a:endParaRPr lang="en-US"/>
        </a:p>
      </dgm:t>
    </dgm:pt>
    <dgm:pt modelId="{16879EB4-2483-4555-B881-2029494E5400}" type="sibTrans" cxnId="{E855C8C4-FF79-4F64-9139-435076DBCA1F}">
      <dgm:prSet/>
      <dgm:spPr/>
      <dgm:t>
        <a:bodyPr/>
        <a:lstStyle/>
        <a:p>
          <a:endParaRPr lang="en-US"/>
        </a:p>
      </dgm:t>
    </dgm:pt>
    <dgm:pt modelId="{BED880C9-2047-40E0-A36F-11DBC6C53C11}">
      <dgm:prSet/>
      <dgm:spPr/>
      <dgm:t>
        <a:bodyPr/>
        <a:lstStyle/>
        <a:p>
          <a:r>
            <a:rPr lang="en-GB"/>
            <a:t>Political </a:t>
          </a:r>
          <a:endParaRPr lang="en-US"/>
        </a:p>
      </dgm:t>
    </dgm:pt>
    <dgm:pt modelId="{522466FA-25B7-4D20-92BD-BB6178805D9A}" type="parTrans" cxnId="{310C540D-384C-432D-86CB-59CCC08BD7C5}">
      <dgm:prSet/>
      <dgm:spPr/>
      <dgm:t>
        <a:bodyPr/>
        <a:lstStyle/>
        <a:p>
          <a:endParaRPr lang="en-US"/>
        </a:p>
      </dgm:t>
    </dgm:pt>
    <dgm:pt modelId="{48A16ADC-F607-4199-9081-2D06181E8840}" type="sibTrans" cxnId="{310C540D-384C-432D-86CB-59CCC08BD7C5}">
      <dgm:prSet/>
      <dgm:spPr/>
      <dgm:t>
        <a:bodyPr/>
        <a:lstStyle/>
        <a:p>
          <a:endParaRPr lang="en-US"/>
        </a:p>
      </dgm:t>
    </dgm:pt>
    <dgm:pt modelId="{3B96ABAA-4100-444F-9E74-5B112D672B82}">
      <dgm:prSet/>
      <dgm:spPr/>
      <dgm:t>
        <a:bodyPr/>
        <a:lstStyle/>
        <a:p>
          <a:r>
            <a:rPr lang="en-GB"/>
            <a:t>different national energy development models </a:t>
          </a:r>
          <a:endParaRPr lang="en-US"/>
        </a:p>
      </dgm:t>
    </dgm:pt>
    <dgm:pt modelId="{AA61944F-6A5E-4801-A7F8-F0203D77483D}" type="parTrans" cxnId="{CE03E98E-7477-4686-8F0A-44109474649E}">
      <dgm:prSet/>
      <dgm:spPr/>
      <dgm:t>
        <a:bodyPr/>
        <a:lstStyle/>
        <a:p>
          <a:endParaRPr lang="en-US"/>
        </a:p>
      </dgm:t>
    </dgm:pt>
    <dgm:pt modelId="{CB615565-74DD-4DC0-A149-86F76236AEDC}" type="sibTrans" cxnId="{CE03E98E-7477-4686-8F0A-44109474649E}">
      <dgm:prSet/>
      <dgm:spPr/>
      <dgm:t>
        <a:bodyPr/>
        <a:lstStyle/>
        <a:p>
          <a:endParaRPr lang="en-US"/>
        </a:p>
      </dgm:t>
    </dgm:pt>
    <dgm:pt modelId="{7639541C-6928-4180-ACE0-EDFD194155C5}">
      <dgm:prSet/>
      <dgm:spPr/>
      <dgm:t>
        <a:bodyPr/>
        <a:lstStyle/>
        <a:p>
          <a:r>
            <a:rPr lang="en-GB"/>
            <a:t>Fighting energy poverty </a:t>
          </a:r>
          <a:endParaRPr lang="en-US"/>
        </a:p>
      </dgm:t>
    </dgm:pt>
    <dgm:pt modelId="{CC26DC4D-ABD5-4187-A5B0-D81A442AB84F}" type="parTrans" cxnId="{2731E323-51D9-4E3D-9BD6-DE9792060F48}">
      <dgm:prSet/>
      <dgm:spPr/>
      <dgm:t>
        <a:bodyPr/>
        <a:lstStyle/>
        <a:p>
          <a:endParaRPr lang="en-US"/>
        </a:p>
      </dgm:t>
    </dgm:pt>
    <dgm:pt modelId="{6EB1BD4C-3000-4FC7-91D5-E0F989882C1D}" type="sibTrans" cxnId="{2731E323-51D9-4E3D-9BD6-DE9792060F48}">
      <dgm:prSet/>
      <dgm:spPr/>
      <dgm:t>
        <a:bodyPr/>
        <a:lstStyle/>
        <a:p>
          <a:endParaRPr lang="en-US"/>
        </a:p>
      </dgm:t>
    </dgm:pt>
    <dgm:pt modelId="{DC79E6F5-5F23-43D7-B124-C673A27CB373}">
      <dgm:prSet/>
      <dgm:spPr/>
      <dgm:t>
        <a:bodyPr/>
        <a:lstStyle/>
        <a:p>
          <a:r>
            <a:rPr lang="en-GB"/>
            <a:t>Social</a:t>
          </a:r>
          <a:endParaRPr lang="en-US"/>
        </a:p>
      </dgm:t>
    </dgm:pt>
    <dgm:pt modelId="{2DE9F6D4-7BF6-4823-B822-BDC3D69DF1BD}" type="parTrans" cxnId="{1D9A4E7A-F551-462E-85D3-E414C1A81DFD}">
      <dgm:prSet/>
      <dgm:spPr/>
      <dgm:t>
        <a:bodyPr/>
        <a:lstStyle/>
        <a:p>
          <a:endParaRPr lang="en-US"/>
        </a:p>
      </dgm:t>
    </dgm:pt>
    <dgm:pt modelId="{8437FF88-B7F7-448C-B8E9-EDCB7BED8EB3}" type="sibTrans" cxnId="{1D9A4E7A-F551-462E-85D3-E414C1A81DFD}">
      <dgm:prSet/>
      <dgm:spPr/>
      <dgm:t>
        <a:bodyPr/>
        <a:lstStyle/>
        <a:p>
          <a:endParaRPr lang="en-US"/>
        </a:p>
      </dgm:t>
    </dgm:pt>
    <dgm:pt modelId="{B9E20DBF-1669-4A81-882F-79BAEBAB2CFA}">
      <dgm:prSet/>
      <dgm:spPr/>
      <dgm:t>
        <a:bodyPr/>
        <a:lstStyle/>
        <a:p>
          <a:r>
            <a:rPr lang="en-GB"/>
            <a:t>Regions which depend on fossil fuels and carbon-intensive industries</a:t>
          </a:r>
          <a:endParaRPr lang="en-US"/>
        </a:p>
      </dgm:t>
    </dgm:pt>
    <dgm:pt modelId="{6984C64B-0CD1-4F0F-B6D9-73EC6D887C24}" type="parTrans" cxnId="{DDEA5A29-6915-4EB2-853D-38AB5DC1A6FD}">
      <dgm:prSet/>
      <dgm:spPr/>
      <dgm:t>
        <a:bodyPr/>
        <a:lstStyle/>
        <a:p>
          <a:endParaRPr lang="en-US"/>
        </a:p>
      </dgm:t>
    </dgm:pt>
    <dgm:pt modelId="{170656A1-EBAF-4F76-A4FA-D8AB35634559}" type="sibTrans" cxnId="{DDEA5A29-6915-4EB2-853D-38AB5DC1A6FD}">
      <dgm:prSet/>
      <dgm:spPr/>
      <dgm:t>
        <a:bodyPr/>
        <a:lstStyle/>
        <a:p>
          <a:endParaRPr lang="en-US"/>
        </a:p>
      </dgm:t>
    </dgm:pt>
    <dgm:pt modelId="{1B948632-C4E6-4145-BB5E-F23D1FBAE0A6}">
      <dgm:prSet/>
      <dgm:spPr/>
      <dgm:t>
        <a:bodyPr/>
        <a:lstStyle/>
        <a:p>
          <a:r>
            <a:rPr lang="en-GB"/>
            <a:t>Improving households</a:t>
          </a:r>
          <a:endParaRPr lang="en-US"/>
        </a:p>
      </dgm:t>
    </dgm:pt>
    <dgm:pt modelId="{D7BE8EFF-6B15-4531-B66D-C2B7364A9C5C}" type="parTrans" cxnId="{596F1564-D612-4262-892F-40FF9B054864}">
      <dgm:prSet/>
      <dgm:spPr/>
      <dgm:t>
        <a:bodyPr/>
        <a:lstStyle/>
        <a:p>
          <a:endParaRPr lang="en-US"/>
        </a:p>
      </dgm:t>
    </dgm:pt>
    <dgm:pt modelId="{77F46614-FA70-4A14-BB50-069BC2E89473}" type="sibTrans" cxnId="{596F1564-D612-4262-892F-40FF9B054864}">
      <dgm:prSet/>
      <dgm:spPr/>
      <dgm:t>
        <a:bodyPr/>
        <a:lstStyle/>
        <a:p>
          <a:endParaRPr lang="en-US"/>
        </a:p>
      </dgm:t>
    </dgm:pt>
    <dgm:pt modelId="{7CC863DE-06FB-4F20-B59E-3DBAE5550B5B}">
      <dgm:prSet/>
      <dgm:spPr/>
      <dgm:t>
        <a:bodyPr/>
        <a:lstStyle/>
        <a:p>
          <a:r>
            <a:rPr lang="en-GB"/>
            <a:t>Human costs</a:t>
          </a:r>
          <a:endParaRPr lang="en-US"/>
        </a:p>
      </dgm:t>
    </dgm:pt>
    <dgm:pt modelId="{726925B2-8E7C-4065-AE1F-0EBDD310E397}" type="parTrans" cxnId="{0F674157-925E-4F7F-820C-0BF383931E99}">
      <dgm:prSet/>
      <dgm:spPr/>
      <dgm:t>
        <a:bodyPr/>
        <a:lstStyle/>
        <a:p>
          <a:endParaRPr lang="en-US"/>
        </a:p>
      </dgm:t>
    </dgm:pt>
    <dgm:pt modelId="{9E3FF761-32B4-4C26-9962-30348A71D49C}" type="sibTrans" cxnId="{0F674157-925E-4F7F-820C-0BF383931E99}">
      <dgm:prSet/>
      <dgm:spPr/>
      <dgm:t>
        <a:bodyPr/>
        <a:lstStyle/>
        <a:p>
          <a:endParaRPr lang="en-US"/>
        </a:p>
      </dgm:t>
    </dgm:pt>
    <dgm:pt modelId="{29FC7D06-27D7-446F-A9CF-CE35F2A069A0}">
      <dgm:prSet/>
      <dgm:spPr/>
      <dgm:t>
        <a:bodyPr/>
        <a:lstStyle/>
        <a:p>
          <a:r>
            <a:rPr lang="en-GB"/>
            <a:t>Employment in new trades</a:t>
          </a:r>
          <a:endParaRPr lang="en-US"/>
        </a:p>
      </dgm:t>
    </dgm:pt>
    <dgm:pt modelId="{9FF0099F-1B45-4460-870D-F0B6506A0AFA}" type="parTrans" cxnId="{973D9D90-A053-4A91-B2BD-ED4A73FED2AA}">
      <dgm:prSet/>
      <dgm:spPr/>
      <dgm:t>
        <a:bodyPr/>
        <a:lstStyle/>
        <a:p>
          <a:endParaRPr lang="en-US"/>
        </a:p>
      </dgm:t>
    </dgm:pt>
    <dgm:pt modelId="{F715A308-6ECB-4863-A7BE-9AC2103EA31A}" type="sibTrans" cxnId="{973D9D90-A053-4A91-B2BD-ED4A73FED2AA}">
      <dgm:prSet/>
      <dgm:spPr/>
      <dgm:t>
        <a:bodyPr/>
        <a:lstStyle/>
        <a:p>
          <a:endParaRPr lang="en-US"/>
        </a:p>
      </dgm:t>
    </dgm:pt>
    <dgm:pt modelId="{79AEC871-1021-4826-8188-54EA4FA57E9F}">
      <dgm:prSet/>
      <dgm:spPr/>
      <dgm:t>
        <a:bodyPr/>
        <a:lstStyle/>
        <a:p>
          <a:r>
            <a:rPr lang="en-GB"/>
            <a:t>Historical and identity of communities</a:t>
          </a:r>
          <a:endParaRPr lang="en-US"/>
        </a:p>
      </dgm:t>
    </dgm:pt>
    <dgm:pt modelId="{4FE237EC-B95B-4CE2-AB81-36732D481E64}" type="parTrans" cxnId="{19D89F66-FB83-43CC-9978-0402A479258E}">
      <dgm:prSet/>
      <dgm:spPr/>
      <dgm:t>
        <a:bodyPr/>
        <a:lstStyle/>
        <a:p>
          <a:endParaRPr lang="en-US"/>
        </a:p>
      </dgm:t>
    </dgm:pt>
    <dgm:pt modelId="{E03BABC5-755F-4751-98BF-3DA6C0A3539B}" type="sibTrans" cxnId="{19D89F66-FB83-43CC-9978-0402A479258E}">
      <dgm:prSet/>
      <dgm:spPr/>
      <dgm:t>
        <a:bodyPr/>
        <a:lstStyle/>
        <a:p>
          <a:endParaRPr lang="en-US"/>
        </a:p>
      </dgm:t>
    </dgm:pt>
    <dgm:pt modelId="{B8476D05-8915-4D47-9621-3E8EB4C3D2E6}" type="pres">
      <dgm:prSet presAssocID="{C0F95250-7AFC-49C2-B92F-07693D796628}" presName="linear" presStyleCnt="0">
        <dgm:presLayoutVars>
          <dgm:dir/>
          <dgm:animLvl val="lvl"/>
          <dgm:resizeHandles val="exact"/>
        </dgm:presLayoutVars>
      </dgm:prSet>
      <dgm:spPr/>
    </dgm:pt>
    <dgm:pt modelId="{A4335227-8D8D-6D4C-A86E-AC7FAEA07401}" type="pres">
      <dgm:prSet presAssocID="{88A64B5D-EB02-455A-A135-AD467F1BCAA3}" presName="parentLin" presStyleCnt="0"/>
      <dgm:spPr/>
    </dgm:pt>
    <dgm:pt modelId="{C4F15977-5C3A-4441-8C0C-1EACC85B375C}" type="pres">
      <dgm:prSet presAssocID="{88A64B5D-EB02-455A-A135-AD467F1BCAA3}" presName="parentLeftMargin" presStyleLbl="node1" presStyleIdx="0" presStyleCnt="4"/>
      <dgm:spPr/>
    </dgm:pt>
    <dgm:pt modelId="{C6EF5542-730E-EB47-A929-8B8E8BCD7DA3}" type="pres">
      <dgm:prSet presAssocID="{88A64B5D-EB02-455A-A135-AD467F1BCAA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9D4C80F-9B39-2C42-8FD2-9549B294A6BF}" type="pres">
      <dgm:prSet presAssocID="{88A64B5D-EB02-455A-A135-AD467F1BCAA3}" presName="negativeSpace" presStyleCnt="0"/>
      <dgm:spPr/>
    </dgm:pt>
    <dgm:pt modelId="{D7701469-A89F-D642-BA00-F71C575480AE}" type="pres">
      <dgm:prSet presAssocID="{88A64B5D-EB02-455A-A135-AD467F1BCAA3}" presName="childText" presStyleLbl="conFgAcc1" presStyleIdx="0" presStyleCnt="4">
        <dgm:presLayoutVars>
          <dgm:bulletEnabled val="1"/>
        </dgm:presLayoutVars>
      </dgm:prSet>
      <dgm:spPr/>
    </dgm:pt>
    <dgm:pt modelId="{B5FBDC79-E015-F34A-A919-25EB88FEDB2E}" type="pres">
      <dgm:prSet presAssocID="{F61F31F8-7381-45F0-BC11-5A5C948A29EC}" presName="spaceBetweenRectangles" presStyleCnt="0"/>
      <dgm:spPr/>
    </dgm:pt>
    <dgm:pt modelId="{68688FCD-E080-F047-A872-63B740CCF43D}" type="pres">
      <dgm:prSet presAssocID="{BED880C9-2047-40E0-A36F-11DBC6C53C11}" presName="parentLin" presStyleCnt="0"/>
      <dgm:spPr/>
    </dgm:pt>
    <dgm:pt modelId="{BCB571BB-A5EB-DA4B-831E-506CB8E47E36}" type="pres">
      <dgm:prSet presAssocID="{BED880C9-2047-40E0-A36F-11DBC6C53C11}" presName="parentLeftMargin" presStyleLbl="node1" presStyleIdx="0" presStyleCnt="4"/>
      <dgm:spPr/>
    </dgm:pt>
    <dgm:pt modelId="{7CAFEF37-3026-D649-8C28-33F416F48293}" type="pres">
      <dgm:prSet presAssocID="{BED880C9-2047-40E0-A36F-11DBC6C53C1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AA653AA-C0A3-EF41-9554-772AA9CDBE39}" type="pres">
      <dgm:prSet presAssocID="{BED880C9-2047-40E0-A36F-11DBC6C53C11}" presName="negativeSpace" presStyleCnt="0"/>
      <dgm:spPr/>
    </dgm:pt>
    <dgm:pt modelId="{78E0EDFD-CAA3-AF4F-9930-D7819F64A3E4}" type="pres">
      <dgm:prSet presAssocID="{BED880C9-2047-40E0-A36F-11DBC6C53C11}" presName="childText" presStyleLbl="conFgAcc1" presStyleIdx="1" presStyleCnt="4">
        <dgm:presLayoutVars>
          <dgm:bulletEnabled val="1"/>
        </dgm:presLayoutVars>
      </dgm:prSet>
      <dgm:spPr/>
    </dgm:pt>
    <dgm:pt modelId="{2BC07A3B-F511-354C-9F65-5DA7F2929F90}" type="pres">
      <dgm:prSet presAssocID="{48A16ADC-F607-4199-9081-2D06181E8840}" presName="spaceBetweenRectangles" presStyleCnt="0"/>
      <dgm:spPr/>
    </dgm:pt>
    <dgm:pt modelId="{1C46AAC6-C8DC-554A-A9E3-E31CA707A13C}" type="pres">
      <dgm:prSet presAssocID="{DC79E6F5-5F23-43D7-B124-C673A27CB373}" presName="parentLin" presStyleCnt="0"/>
      <dgm:spPr/>
    </dgm:pt>
    <dgm:pt modelId="{B09F0500-FBA1-FE4E-A372-2CF8D462C4B8}" type="pres">
      <dgm:prSet presAssocID="{DC79E6F5-5F23-43D7-B124-C673A27CB373}" presName="parentLeftMargin" presStyleLbl="node1" presStyleIdx="1" presStyleCnt="4"/>
      <dgm:spPr/>
    </dgm:pt>
    <dgm:pt modelId="{9B8A1F22-99A3-9941-B3BD-2E936E01E855}" type="pres">
      <dgm:prSet presAssocID="{DC79E6F5-5F23-43D7-B124-C673A27CB37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FDBF072-03D6-D44D-9B10-24F04D474EEC}" type="pres">
      <dgm:prSet presAssocID="{DC79E6F5-5F23-43D7-B124-C673A27CB373}" presName="negativeSpace" presStyleCnt="0"/>
      <dgm:spPr/>
    </dgm:pt>
    <dgm:pt modelId="{700619D8-9E90-7847-8074-7B80157CE862}" type="pres">
      <dgm:prSet presAssocID="{DC79E6F5-5F23-43D7-B124-C673A27CB373}" presName="childText" presStyleLbl="conFgAcc1" presStyleIdx="2" presStyleCnt="4">
        <dgm:presLayoutVars>
          <dgm:bulletEnabled val="1"/>
        </dgm:presLayoutVars>
      </dgm:prSet>
      <dgm:spPr/>
    </dgm:pt>
    <dgm:pt modelId="{D7E2A68D-B196-4447-A475-9B4F986128B2}" type="pres">
      <dgm:prSet presAssocID="{8437FF88-B7F7-448C-B8E9-EDCB7BED8EB3}" presName="spaceBetweenRectangles" presStyleCnt="0"/>
      <dgm:spPr/>
    </dgm:pt>
    <dgm:pt modelId="{53BBF588-E9FA-7B45-875D-B054D0F46F96}" type="pres">
      <dgm:prSet presAssocID="{7CC863DE-06FB-4F20-B59E-3DBAE5550B5B}" presName="parentLin" presStyleCnt="0"/>
      <dgm:spPr/>
    </dgm:pt>
    <dgm:pt modelId="{6BABE8D7-C7A2-EC40-B366-3D9375A845E3}" type="pres">
      <dgm:prSet presAssocID="{7CC863DE-06FB-4F20-B59E-3DBAE5550B5B}" presName="parentLeftMargin" presStyleLbl="node1" presStyleIdx="2" presStyleCnt="4"/>
      <dgm:spPr/>
    </dgm:pt>
    <dgm:pt modelId="{DC76EE71-627A-DF45-9F05-2343894DD202}" type="pres">
      <dgm:prSet presAssocID="{7CC863DE-06FB-4F20-B59E-3DBAE5550B5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634F253-E799-3E42-93D2-73CA9BA38DFF}" type="pres">
      <dgm:prSet presAssocID="{7CC863DE-06FB-4F20-B59E-3DBAE5550B5B}" presName="negativeSpace" presStyleCnt="0"/>
      <dgm:spPr/>
    </dgm:pt>
    <dgm:pt modelId="{0DF1C341-D6B4-E741-B6EB-E021A1CB96E9}" type="pres">
      <dgm:prSet presAssocID="{7CC863DE-06FB-4F20-B59E-3DBAE5550B5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10C540D-384C-432D-86CB-59CCC08BD7C5}" srcId="{C0F95250-7AFC-49C2-B92F-07693D796628}" destId="{BED880C9-2047-40E0-A36F-11DBC6C53C11}" srcOrd="1" destOrd="0" parTransId="{522466FA-25B7-4D20-92BD-BB6178805D9A}" sibTransId="{48A16ADC-F607-4199-9081-2D06181E8840}"/>
    <dgm:cxn modelId="{1976B810-50A7-1D4D-8D71-BC8A7352DE26}" type="presOf" srcId="{3B96ABAA-4100-444F-9E74-5B112D672B82}" destId="{78E0EDFD-CAA3-AF4F-9930-D7819F64A3E4}" srcOrd="0" destOrd="0" presId="urn:microsoft.com/office/officeart/2005/8/layout/list1"/>
    <dgm:cxn modelId="{2731E323-51D9-4E3D-9BD6-DE9792060F48}" srcId="{BED880C9-2047-40E0-A36F-11DBC6C53C11}" destId="{7639541C-6928-4180-ACE0-EDFD194155C5}" srcOrd="1" destOrd="0" parTransId="{CC26DC4D-ABD5-4187-A5B0-D81A442AB84F}" sibTransId="{6EB1BD4C-3000-4FC7-91D5-E0F989882C1D}"/>
    <dgm:cxn modelId="{DDEA5A29-6915-4EB2-853D-38AB5DC1A6FD}" srcId="{DC79E6F5-5F23-43D7-B124-C673A27CB373}" destId="{B9E20DBF-1669-4A81-882F-79BAEBAB2CFA}" srcOrd="0" destOrd="0" parTransId="{6984C64B-0CD1-4F0F-B6D9-73EC6D887C24}" sibTransId="{170656A1-EBAF-4F76-A4FA-D8AB35634559}"/>
    <dgm:cxn modelId="{E77BCD2C-DD7E-334F-84C2-37CCC50E0B05}" type="presOf" srcId="{DC79E6F5-5F23-43D7-B124-C673A27CB373}" destId="{B09F0500-FBA1-FE4E-A372-2CF8D462C4B8}" srcOrd="0" destOrd="0" presId="urn:microsoft.com/office/officeart/2005/8/layout/list1"/>
    <dgm:cxn modelId="{6A50FF44-C2FE-AE49-8199-264D97D4772D}" type="presOf" srcId="{DC79E6F5-5F23-43D7-B124-C673A27CB373}" destId="{9B8A1F22-99A3-9941-B3BD-2E936E01E855}" srcOrd="1" destOrd="0" presId="urn:microsoft.com/office/officeart/2005/8/layout/list1"/>
    <dgm:cxn modelId="{1AC03451-F9CB-2B41-889F-9A52515D962E}" type="presOf" srcId="{BED880C9-2047-40E0-A36F-11DBC6C53C11}" destId="{7CAFEF37-3026-D649-8C28-33F416F48293}" srcOrd="1" destOrd="0" presId="urn:microsoft.com/office/officeart/2005/8/layout/list1"/>
    <dgm:cxn modelId="{3A78BA55-81A9-C544-AFA5-66B6758E122C}" type="presOf" srcId="{88A64B5D-EB02-455A-A135-AD467F1BCAA3}" destId="{C4F15977-5C3A-4441-8C0C-1EACC85B375C}" srcOrd="0" destOrd="0" presId="urn:microsoft.com/office/officeart/2005/8/layout/list1"/>
    <dgm:cxn modelId="{90C00557-D987-594C-AEC0-61A5C1B1913F}" type="presOf" srcId="{C0F95250-7AFC-49C2-B92F-07693D796628}" destId="{B8476D05-8915-4D47-9621-3E8EB4C3D2E6}" srcOrd="0" destOrd="0" presId="urn:microsoft.com/office/officeart/2005/8/layout/list1"/>
    <dgm:cxn modelId="{0F674157-925E-4F7F-820C-0BF383931E99}" srcId="{C0F95250-7AFC-49C2-B92F-07693D796628}" destId="{7CC863DE-06FB-4F20-B59E-3DBAE5550B5B}" srcOrd="3" destOrd="0" parTransId="{726925B2-8E7C-4065-AE1F-0EBDD310E397}" sibTransId="{9E3FF761-32B4-4C26-9962-30348A71D49C}"/>
    <dgm:cxn modelId="{6CF47C5C-B6CA-8C4F-8525-329098292810}" type="presOf" srcId="{29FC7D06-27D7-446F-A9CF-CE35F2A069A0}" destId="{0DF1C341-D6B4-E741-B6EB-E021A1CB96E9}" srcOrd="0" destOrd="0" presId="urn:microsoft.com/office/officeart/2005/8/layout/list1"/>
    <dgm:cxn modelId="{596F1564-D612-4262-892F-40FF9B054864}" srcId="{DC79E6F5-5F23-43D7-B124-C673A27CB373}" destId="{1B948632-C4E6-4145-BB5E-F23D1FBAE0A6}" srcOrd="1" destOrd="0" parTransId="{D7BE8EFF-6B15-4531-B66D-C2B7364A9C5C}" sibTransId="{77F46614-FA70-4A14-BB50-069BC2E89473}"/>
    <dgm:cxn modelId="{19D89F66-FB83-43CC-9978-0402A479258E}" srcId="{7CC863DE-06FB-4F20-B59E-3DBAE5550B5B}" destId="{79AEC871-1021-4826-8188-54EA4FA57E9F}" srcOrd="1" destOrd="0" parTransId="{4FE237EC-B95B-4CE2-AB81-36732D481E64}" sibTransId="{E03BABC5-755F-4751-98BF-3DA6C0A3539B}"/>
    <dgm:cxn modelId="{1D9A4E7A-F551-462E-85D3-E414C1A81DFD}" srcId="{C0F95250-7AFC-49C2-B92F-07693D796628}" destId="{DC79E6F5-5F23-43D7-B124-C673A27CB373}" srcOrd="2" destOrd="0" parTransId="{2DE9F6D4-7BF6-4823-B822-BDC3D69DF1BD}" sibTransId="{8437FF88-B7F7-448C-B8E9-EDCB7BED8EB3}"/>
    <dgm:cxn modelId="{BF9DE281-8009-E449-A870-892E067C85E8}" type="presOf" srcId="{79AEC871-1021-4826-8188-54EA4FA57E9F}" destId="{0DF1C341-D6B4-E741-B6EB-E021A1CB96E9}" srcOrd="0" destOrd="1" presId="urn:microsoft.com/office/officeart/2005/8/layout/list1"/>
    <dgm:cxn modelId="{80231C87-2686-7548-98AF-B2B6D82B9DE0}" type="presOf" srcId="{7639541C-6928-4180-ACE0-EDFD194155C5}" destId="{78E0EDFD-CAA3-AF4F-9930-D7819F64A3E4}" srcOrd="0" destOrd="1" presId="urn:microsoft.com/office/officeart/2005/8/layout/list1"/>
    <dgm:cxn modelId="{CE03E98E-7477-4686-8F0A-44109474649E}" srcId="{BED880C9-2047-40E0-A36F-11DBC6C53C11}" destId="{3B96ABAA-4100-444F-9E74-5B112D672B82}" srcOrd="0" destOrd="0" parTransId="{AA61944F-6A5E-4801-A7F8-F0203D77483D}" sibTransId="{CB615565-74DD-4DC0-A149-86F76236AEDC}"/>
    <dgm:cxn modelId="{22B01590-728A-0645-AB8E-908738986994}" type="presOf" srcId="{1B948632-C4E6-4145-BB5E-F23D1FBAE0A6}" destId="{700619D8-9E90-7847-8074-7B80157CE862}" srcOrd="0" destOrd="1" presId="urn:microsoft.com/office/officeart/2005/8/layout/list1"/>
    <dgm:cxn modelId="{973D9D90-A053-4A91-B2BD-ED4A73FED2AA}" srcId="{7CC863DE-06FB-4F20-B59E-3DBAE5550B5B}" destId="{29FC7D06-27D7-446F-A9CF-CE35F2A069A0}" srcOrd="0" destOrd="0" parTransId="{9FF0099F-1B45-4460-870D-F0B6506A0AFA}" sibTransId="{F715A308-6ECB-4863-A7BE-9AC2103EA31A}"/>
    <dgm:cxn modelId="{BA54199D-C9EF-B74A-92B7-4D5D23FE3265}" type="presOf" srcId="{7CC863DE-06FB-4F20-B59E-3DBAE5550B5B}" destId="{6BABE8D7-C7A2-EC40-B366-3D9375A845E3}" srcOrd="0" destOrd="0" presId="urn:microsoft.com/office/officeart/2005/8/layout/list1"/>
    <dgm:cxn modelId="{08276BAB-AE9A-E940-BD48-CE55BBB209ED}" type="presOf" srcId="{BED880C9-2047-40E0-A36F-11DBC6C53C11}" destId="{BCB571BB-A5EB-DA4B-831E-506CB8E47E36}" srcOrd="0" destOrd="0" presId="urn:microsoft.com/office/officeart/2005/8/layout/list1"/>
    <dgm:cxn modelId="{0F5C1EC3-027E-2748-8CBE-13288C9634D4}" type="presOf" srcId="{88A64B5D-EB02-455A-A135-AD467F1BCAA3}" destId="{C6EF5542-730E-EB47-A929-8B8E8BCD7DA3}" srcOrd="1" destOrd="0" presId="urn:microsoft.com/office/officeart/2005/8/layout/list1"/>
    <dgm:cxn modelId="{E855C8C4-FF79-4F64-9139-435076DBCA1F}" srcId="{88A64B5D-EB02-455A-A135-AD467F1BCAA3}" destId="{57D2838F-E811-4903-8967-CD9E8DE3B1E8}" srcOrd="0" destOrd="0" parTransId="{BD2CDD05-03FB-4094-9484-EF4D225057DC}" sibTransId="{16879EB4-2483-4555-B881-2029494E5400}"/>
    <dgm:cxn modelId="{04EC6BCE-8159-8A42-9207-BF66D3A7155C}" type="presOf" srcId="{7CC863DE-06FB-4F20-B59E-3DBAE5550B5B}" destId="{DC76EE71-627A-DF45-9F05-2343894DD202}" srcOrd="1" destOrd="0" presId="urn:microsoft.com/office/officeart/2005/8/layout/list1"/>
    <dgm:cxn modelId="{9B661BEE-4D74-4202-B1A6-EFFBCC687D8E}" srcId="{C0F95250-7AFC-49C2-B92F-07693D796628}" destId="{88A64B5D-EB02-455A-A135-AD467F1BCAA3}" srcOrd="0" destOrd="0" parTransId="{C7D238CA-3C22-4BBD-8AB1-19F39875A7AB}" sibTransId="{F61F31F8-7381-45F0-BC11-5A5C948A29EC}"/>
    <dgm:cxn modelId="{38C07AF2-6C89-B341-A7F4-9FFFB6DAE8D9}" type="presOf" srcId="{B9E20DBF-1669-4A81-882F-79BAEBAB2CFA}" destId="{700619D8-9E90-7847-8074-7B80157CE862}" srcOrd="0" destOrd="0" presId="urn:microsoft.com/office/officeart/2005/8/layout/list1"/>
    <dgm:cxn modelId="{F699D8FB-1DE5-FE45-92D7-6BFE8A8A23E0}" type="presOf" srcId="{57D2838F-E811-4903-8967-CD9E8DE3B1E8}" destId="{D7701469-A89F-D642-BA00-F71C575480AE}" srcOrd="0" destOrd="0" presId="urn:microsoft.com/office/officeart/2005/8/layout/list1"/>
    <dgm:cxn modelId="{C38C485A-3CDB-8644-A9CD-33783A5E24B4}" type="presParOf" srcId="{B8476D05-8915-4D47-9621-3E8EB4C3D2E6}" destId="{A4335227-8D8D-6D4C-A86E-AC7FAEA07401}" srcOrd="0" destOrd="0" presId="urn:microsoft.com/office/officeart/2005/8/layout/list1"/>
    <dgm:cxn modelId="{9AE144FD-54D1-074C-BE6A-3B87CCBFB7A4}" type="presParOf" srcId="{A4335227-8D8D-6D4C-A86E-AC7FAEA07401}" destId="{C4F15977-5C3A-4441-8C0C-1EACC85B375C}" srcOrd="0" destOrd="0" presId="urn:microsoft.com/office/officeart/2005/8/layout/list1"/>
    <dgm:cxn modelId="{7C9C6D2C-2095-CA45-8246-F4E79D41C6AC}" type="presParOf" srcId="{A4335227-8D8D-6D4C-A86E-AC7FAEA07401}" destId="{C6EF5542-730E-EB47-A929-8B8E8BCD7DA3}" srcOrd="1" destOrd="0" presId="urn:microsoft.com/office/officeart/2005/8/layout/list1"/>
    <dgm:cxn modelId="{1A8833D5-31FA-F94B-8B83-23B807B4A2FF}" type="presParOf" srcId="{B8476D05-8915-4D47-9621-3E8EB4C3D2E6}" destId="{E9D4C80F-9B39-2C42-8FD2-9549B294A6BF}" srcOrd="1" destOrd="0" presId="urn:microsoft.com/office/officeart/2005/8/layout/list1"/>
    <dgm:cxn modelId="{3FC513F3-154A-8742-988C-1BB9420CBF9F}" type="presParOf" srcId="{B8476D05-8915-4D47-9621-3E8EB4C3D2E6}" destId="{D7701469-A89F-D642-BA00-F71C575480AE}" srcOrd="2" destOrd="0" presId="urn:microsoft.com/office/officeart/2005/8/layout/list1"/>
    <dgm:cxn modelId="{56474FC6-547A-9A47-B247-A910D85907FF}" type="presParOf" srcId="{B8476D05-8915-4D47-9621-3E8EB4C3D2E6}" destId="{B5FBDC79-E015-F34A-A919-25EB88FEDB2E}" srcOrd="3" destOrd="0" presId="urn:microsoft.com/office/officeart/2005/8/layout/list1"/>
    <dgm:cxn modelId="{CC524114-94E9-B449-913F-53E2D3C023BD}" type="presParOf" srcId="{B8476D05-8915-4D47-9621-3E8EB4C3D2E6}" destId="{68688FCD-E080-F047-A872-63B740CCF43D}" srcOrd="4" destOrd="0" presId="urn:microsoft.com/office/officeart/2005/8/layout/list1"/>
    <dgm:cxn modelId="{A406A050-ED31-1D4B-AD3C-A99B625B495C}" type="presParOf" srcId="{68688FCD-E080-F047-A872-63B740CCF43D}" destId="{BCB571BB-A5EB-DA4B-831E-506CB8E47E36}" srcOrd="0" destOrd="0" presId="urn:microsoft.com/office/officeart/2005/8/layout/list1"/>
    <dgm:cxn modelId="{31F2FBAF-3709-DF45-B6D1-35D691E5D417}" type="presParOf" srcId="{68688FCD-E080-F047-A872-63B740CCF43D}" destId="{7CAFEF37-3026-D649-8C28-33F416F48293}" srcOrd="1" destOrd="0" presId="urn:microsoft.com/office/officeart/2005/8/layout/list1"/>
    <dgm:cxn modelId="{3BEA714E-CAB5-0443-974D-4CB2F2D55401}" type="presParOf" srcId="{B8476D05-8915-4D47-9621-3E8EB4C3D2E6}" destId="{0AA653AA-C0A3-EF41-9554-772AA9CDBE39}" srcOrd="5" destOrd="0" presId="urn:microsoft.com/office/officeart/2005/8/layout/list1"/>
    <dgm:cxn modelId="{1817E6DD-830A-F94E-9895-B3A4A5BD5145}" type="presParOf" srcId="{B8476D05-8915-4D47-9621-3E8EB4C3D2E6}" destId="{78E0EDFD-CAA3-AF4F-9930-D7819F64A3E4}" srcOrd="6" destOrd="0" presId="urn:microsoft.com/office/officeart/2005/8/layout/list1"/>
    <dgm:cxn modelId="{E39EDED6-05DA-6A47-9D77-CE1B84EA8CCF}" type="presParOf" srcId="{B8476D05-8915-4D47-9621-3E8EB4C3D2E6}" destId="{2BC07A3B-F511-354C-9F65-5DA7F2929F90}" srcOrd="7" destOrd="0" presId="urn:microsoft.com/office/officeart/2005/8/layout/list1"/>
    <dgm:cxn modelId="{DFE99F5C-FF45-CC4F-8B1A-09306CF1FED2}" type="presParOf" srcId="{B8476D05-8915-4D47-9621-3E8EB4C3D2E6}" destId="{1C46AAC6-C8DC-554A-A9E3-E31CA707A13C}" srcOrd="8" destOrd="0" presId="urn:microsoft.com/office/officeart/2005/8/layout/list1"/>
    <dgm:cxn modelId="{74D4CBA9-017B-FF4F-8A56-D2FAE6DA6A1B}" type="presParOf" srcId="{1C46AAC6-C8DC-554A-A9E3-E31CA707A13C}" destId="{B09F0500-FBA1-FE4E-A372-2CF8D462C4B8}" srcOrd="0" destOrd="0" presId="urn:microsoft.com/office/officeart/2005/8/layout/list1"/>
    <dgm:cxn modelId="{7002AE95-F937-B042-A6F4-84FE565D62BC}" type="presParOf" srcId="{1C46AAC6-C8DC-554A-A9E3-E31CA707A13C}" destId="{9B8A1F22-99A3-9941-B3BD-2E936E01E855}" srcOrd="1" destOrd="0" presId="urn:microsoft.com/office/officeart/2005/8/layout/list1"/>
    <dgm:cxn modelId="{064AB2B3-3CD5-9144-AB25-4104FBDA7C06}" type="presParOf" srcId="{B8476D05-8915-4D47-9621-3E8EB4C3D2E6}" destId="{9FDBF072-03D6-D44D-9B10-24F04D474EEC}" srcOrd="9" destOrd="0" presId="urn:microsoft.com/office/officeart/2005/8/layout/list1"/>
    <dgm:cxn modelId="{A0AC55EB-DCFB-BD45-A247-1124059398F7}" type="presParOf" srcId="{B8476D05-8915-4D47-9621-3E8EB4C3D2E6}" destId="{700619D8-9E90-7847-8074-7B80157CE862}" srcOrd="10" destOrd="0" presId="urn:microsoft.com/office/officeart/2005/8/layout/list1"/>
    <dgm:cxn modelId="{89800A7D-264E-1E42-99E4-61724A28F583}" type="presParOf" srcId="{B8476D05-8915-4D47-9621-3E8EB4C3D2E6}" destId="{D7E2A68D-B196-4447-A475-9B4F986128B2}" srcOrd="11" destOrd="0" presId="urn:microsoft.com/office/officeart/2005/8/layout/list1"/>
    <dgm:cxn modelId="{F345A321-829D-3F4A-BC22-0E622E94CCE8}" type="presParOf" srcId="{B8476D05-8915-4D47-9621-3E8EB4C3D2E6}" destId="{53BBF588-E9FA-7B45-875D-B054D0F46F96}" srcOrd="12" destOrd="0" presId="urn:microsoft.com/office/officeart/2005/8/layout/list1"/>
    <dgm:cxn modelId="{B52B1D8F-B9DB-C648-9146-6B44F091F329}" type="presParOf" srcId="{53BBF588-E9FA-7B45-875D-B054D0F46F96}" destId="{6BABE8D7-C7A2-EC40-B366-3D9375A845E3}" srcOrd="0" destOrd="0" presId="urn:microsoft.com/office/officeart/2005/8/layout/list1"/>
    <dgm:cxn modelId="{532899B3-08A8-7C48-B821-8EBFF10B4FA8}" type="presParOf" srcId="{53BBF588-E9FA-7B45-875D-B054D0F46F96}" destId="{DC76EE71-627A-DF45-9F05-2343894DD202}" srcOrd="1" destOrd="0" presId="urn:microsoft.com/office/officeart/2005/8/layout/list1"/>
    <dgm:cxn modelId="{5F044130-EAED-044A-9E24-3A96620D17F1}" type="presParOf" srcId="{B8476D05-8915-4D47-9621-3E8EB4C3D2E6}" destId="{C634F253-E799-3E42-93D2-73CA9BA38DFF}" srcOrd="13" destOrd="0" presId="urn:microsoft.com/office/officeart/2005/8/layout/list1"/>
    <dgm:cxn modelId="{717F3A1B-C7E4-0044-805A-9889FB95D21D}" type="presParOf" srcId="{B8476D05-8915-4D47-9621-3E8EB4C3D2E6}" destId="{0DF1C341-D6B4-E741-B6EB-E021A1CB96E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2057C6-615A-48A5-96B9-276FDC3333EB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D6A4F9-7F62-4E48-94EB-424B9FC4E735}">
      <dgm:prSet/>
      <dgm:spPr/>
      <dgm:t>
        <a:bodyPr/>
        <a:lstStyle/>
        <a:p>
          <a:r>
            <a:rPr lang="en-GB"/>
            <a:t>More qualitative studies </a:t>
          </a:r>
          <a:endParaRPr lang="en-US"/>
        </a:p>
      </dgm:t>
    </dgm:pt>
    <dgm:pt modelId="{F67A9033-53B2-4187-82A0-2AB257501BDC}" type="parTrans" cxnId="{21BE1227-1214-4F8D-9450-82DCE94949C9}">
      <dgm:prSet/>
      <dgm:spPr/>
      <dgm:t>
        <a:bodyPr/>
        <a:lstStyle/>
        <a:p>
          <a:endParaRPr lang="en-US"/>
        </a:p>
      </dgm:t>
    </dgm:pt>
    <dgm:pt modelId="{AAA51E5B-E1EE-4EA0-B9F1-6B654BDDA868}" type="sibTrans" cxnId="{21BE1227-1214-4F8D-9450-82DCE94949C9}">
      <dgm:prSet/>
      <dgm:spPr/>
      <dgm:t>
        <a:bodyPr/>
        <a:lstStyle/>
        <a:p>
          <a:endParaRPr lang="en-US"/>
        </a:p>
      </dgm:t>
    </dgm:pt>
    <dgm:pt modelId="{1DA2CCD6-1AF2-4519-8E99-943A769F0C39}">
      <dgm:prSet/>
      <dgm:spPr/>
      <dgm:t>
        <a:bodyPr/>
        <a:lstStyle/>
        <a:p>
          <a:r>
            <a:rPr lang="en-GB"/>
            <a:t>More combined quantitative and qualitative studies</a:t>
          </a:r>
          <a:endParaRPr lang="en-US"/>
        </a:p>
      </dgm:t>
    </dgm:pt>
    <dgm:pt modelId="{3ECB6EDE-9749-47D7-A83F-C9669D402DA6}" type="parTrans" cxnId="{9A2F9684-0FA9-4C7B-A36D-C67ADE06A098}">
      <dgm:prSet/>
      <dgm:spPr/>
      <dgm:t>
        <a:bodyPr/>
        <a:lstStyle/>
        <a:p>
          <a:endParaRPr lang="en-US"/>
        </a:p>
      </dgm:t>
    </dgm:pt>
    <dgm:pt modelId="{2635E63B-948F-4042-9B0A-CB721D440295}" type="sibTrans" cxnId="{9A2F9684-0FA9-4C7B-A36D-C67ADE06A098}">
      <dgm:prSet/>
      <dgm:spPr/>
      <dgm:t>
        <a:bodyPr/>
        <a:lstStyle/>
        <a:p>
          <a:endParaRPr lang="en-US"/>
        </a:p>
      </dgm:t>
    </dgm:pt>
    <dgm:pt modelId="{FB586BD9-F77F-4D4A-829A-DE0CB8F5C2E2}">
      <dgm:prSet/>
      <dgm:spPr/>
      <dgm:t>
        <a:bodyPr/>
        <a:lstStyle/>
        <a:p>
          <a:r>
            <a:rPr lang="en-GB" dirty="0"/>
            <a:t>Education &amp; Human centric solutions</a:t>
          </a:r>
          <a:endParaRPr lang="en-US" dirty="0"/>
        </a:p>
      </dgm:t>
    </dgm:pt>
    <dgm:pt modelId="{E8E46C90-E3DA-43FC-AA90-D910C7D63E50}" type="parTrans" cxnId="{939E1714-DDAB-404A-BBDC-353DC0A045D6}">
      <dgm:prSet/>
      <dgm:spPr/>
      <dgm:t>
        <a:bodyPr/>
        <a:lstStyle/>
        <a:p>
          <a:endParaRPr lang="en-US"/>
        </a:p>
      </dgm:t>
    </dgm:pt>
    <dgm:pt modelId="{06E3E36A-5675-4701-B54B-41E04EB2C063}" type="sibTrans" cxnId="{939E1714-DDAB-404A-BBDC-353DC0A045D6}">
      <dgm:prSet/>
      <dgm:spPr/>
      <dgm:t>
        <a:bodyPr/>
        <a:lstStyle/>
        <a:p>
          <a:endParaRPr lang="en-US"/>
        </a:p>
      </dgm:t>
    </dgm:pt>
    <dgm:pt modelId="{9C8BDCF6-3440-492D-9EB7-E2705DC56A26}">
      <dgm:prSet/>
      <dgm:spPr/>
      <dgm:t>
        <a:bodyPr/>
        <a:lstStyle/>
        <a:p>
          <a:r>
            <a:rPr lang="en-GB" dirty="0"/>
            <a:t>Research which connects the local and global dimension</a:t>
          </a:r>
          <a:endParaRPr lang="en-US" dirty="0"/>
        </a:p>
      </dgm:t>
    </dgm:pt>
    <dgm:pt modelId="{9CCB1D2D-9A02-4A1B-9C74-46608637FA4E}" type="parTrans" cxnId="{38FDEA6C-6B0C-4AA3-9432-848839ABD624}">
      <dgm:prSet/>
      <dgm:spPr/>
      <dgm:t>
        <a:bodyPr/>
        <a:lstStyle/>
        <a:p>
          <a:endParaRPr lang="en-US"/>
        </a:p>
      </dgm:t>
    </dgm:pt>
    <dgm:pt modelId="{7790B6C9-364E-42B3-8F00-FA0AF6F9850C}" type="sibTrans" cxnId="{38FDEA6C-6B0C-4AA3-9432-848839ABD624}">
      <dgm:prSet/>
      <dgm:spPr/>
      <dgm:t>
        <a:bodyPr/>
        <a:lstStyle/>
        <a:p>
          <a:endParaRPr lang="en-US"/>
        </a:p>
      </dgm:t>
    </dgm:pt>
    <dgm:pt modelId="{1C54EC2B-EB0E-1447-9F05-BDF50132D04D}" type="pres">
      <dgm:prSet presAssocID="{C72057C6-615A-48A5-96B9-276FDC3333EB}" presName="matrix" presStyleCnt="0">
        <dgm:presLayoutVars>
          <dgm:chMax val="1"/>
          <dgm:dir/>
          <dgm:resizeHandles val="exact"/>
        </dgm:presLayoutVars>
      </dgm:prSet>
      <dgm:spPr/>
    </dgm:pt>
    <dgm:pt modelId="{2442C5D8-FE1D-BF4F-81B8-17B0AA16F68E}" type="pres">
      <dgm:prSet presAssocID="{C72057C6-615A-48A5-96B9-276FDC3333EB}" presName="diamond" presStyleLbl="bgShp" presStyleIdx="0" presStyleCnt="1"/>
      <dgm:spPr/>
    </dgm:pt>
    <dgm:pt modelId="{1EEB3261-45AC-3844-BC23-CC376B00FA81}" type="pres">
      <dgm:prSet presAssocID="{C72057C6-615A-48A5-96B9-276FDC3333E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9DE08CB-F7F8-694B-9F97-695E225B3DB7}" type="pres">
      <dgm:prSet presAssocID="{C72057C6-615A-48A5-96B9-276FDC3333E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4B4689F-7160-4A44-9843-E42840D8852F}" type="pres">
      <dgm:prSet presAssocID="{C72057C6-615A-48A5-96B9-276FDC3333E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54DBF96-31A8-5F46-8EFC-449C33D40328}" type="pres">
      <dgm:prSet presAssocID="{C72057C6-615A-48A5-96B9-276FDC3333E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D9C8A04-823E-0C44-8E99-AC37320803B7}" type="presOf" srcId="{95D6A4F9-7F62-4E48-94EB-424B9FC4E735}" destId="{1EEB3261-45AC-3844-BC23-CC376B00FA81}" srcOrd="0" destOrd="0" presId="urn:microsoft.com/office/officeart/2005/8/layout/matrix3"/>
    <dgm:cxn modelId="{939E1714-DDAB-404A-BBDC-353DC0A045D6}" srcId="{C72057C6-615A-48A5-96B9-276FDC3333EB}" destId="{FB586BD9-F77F-4D4A-829A-DE0CB8F5C2E2}" srcOrd="2" destOrd="0" parTransId="{E8E46C90-E3DA-43FC-AA90-D910C7D63E50}" sibTransId="{06E3E36A-5675-4701-B54B-41E04EB2C063}"/>
    <dgm:cxn modelId="{21BE1227-1214-4F8D-9450-82DCE94949C9}" srcId="{C72057C6-615A-48A5-96B9-276FDC3333EB}" destId="{95D6A4F9-7F62-4E48-94EB-424B9FC4E735}" srcOrd="0" destOrd="0" parTransId="{F67A9033-53B2-4187-82A0-2AB257501BDC}" sibTransId="{AAA51E5B-E1EE-4EA0-B9F1-6B654BDDA868}"/>
    <dgm:cxn modelId="{B6AABA29-1A49-3840-B882-DBEB2C9FFC64}" type="presOf" srcId="{FB586BD9-F77F-4D4A-829A-DE0CB8F5C2E2}" destId="{84B4689F-7160-4A44-9843-E42840D8852F}" srcOrd="0" destOrd="0" presId="urn:microsoft.com/office/officeart/2005/8/layout/matrix3"/>
    <dgm:cxn modelId="{78C08E2E-C53A-1940-ACB9-A9ED5242B982}" type="presOf" srcId="{C72057C6-615A-48A5-96B9-276FDC3333EB}" destId="{1C54EC2B-EB0E-1447-9F05-BDF50132D04D}" srcOrd="0" destOrd="0" presId="urn:microsoft.com/office/officeart/2005/8/layout/matrix3"/>
    <dgm:cxn modelId="{59879D65-AD7A-9747-8E65-DDA920FBB4EB}" type="presOf" srcId="{9C8BDCF6-3440-492D-9EB7-E2705DC56A26}" destId="{054DBF96-31A8-5F46-8EFC-449C33D40328}" srcOrd="0" destOrd="0" presId="urn:microsoft.com/office/officeart/2005/8/layout/matrix3"/>
    <dgm:cxn modelId="{38FDEA6C-6B0C-4AA3-9432-848839ABD624}" srcId="{C72057C6-615A-48A5-96B9-276FDC3333EB}" destId="{9C8BDCF6-3440-492D-9EB7-E2705DC56A26}" srcOrd="3" destOrd="0" parTransId="{9CCB1D2D-9A02-4A1B-9C74-46608637FA4E}" sibTransId="{7790B6C9-364E-42B3-8F00-FA0AF6F9850C}"/>
    <dgm:cxn modelId="{9A2F9684-0FA9-4C7B-A36D-C67ADE06A098}" srcId="{C72057C6-615A-48A5-96B9-276FDC3333EB}" destId="{1DA2CCD6-1AF2-4519-8E99-943A769F0C39}" srcOrd="1" destOrd="0" parTransId="{3ECB6EDE-9749-47D7-A83F-C9669D402DA6}" sibTransId="{2635E63B-948F-4042-9B0A-CB721D440295}"/>
    <dgm:cxn modelId="{F5FE92B5-D5C3-0945-91D0-59C129476838}" type="presOf" srcId="{1DA2CCD6-1AF2-4519-8E99-943A769F0C39}" destId="{19DE08CB-F7F8-694B-9F97-695E225B3DB7}" srcOrd="0" destOrd="0" presId="urn:microsoft.com/office/officeart/2005/8/layout/matrix3"/>
    <dgm:cxn modelId="{2D22FD4C-12D4-8D41-ACB8-784C2AB90D71}" type="presParOf" srcId="{1C54EC2B-EB0E-1447-9F05-BDF50132D04D}" destId="{2442C5D8-FE1D-BF4F-81B8-17B0AA16F68E}" srcOrd="0" destOrd="0" presId="urn:microsoft.com/office/officeart/2005/8/layout/matrix3"/>
    <dgm:cxn modelId="{D0F419B1-24DB-9041-B2EF-C89310F51AB7}" type="presParOf" srcId="{1C54EC2B-EB0E-1447-9F05-BDF50132D04D}" destId="{1EEB3261-45AC-3844-BC23-CC376B00FA81}" srcOrd="1" destOrd="0" presId="urn:microsoft.com/office/officeart/2005/8/layout/matrix3"/>
    <dgm:cxn modelId="{7BD36ADC-64D9-3942-9427-9AF2CD8CD91F}" type="presParOf" srcId="{1C54EC2B-EB0E-1447-9F05-BDF50132D04D}" destId="{19DE08CB-F7F8-694B-9F97-695E225B3DB7}" srcOrd="2" destOrd="0" presId="urn:microsoft.com/office/officeart/2005/8/layout/matrix3"/>
    <dgm:cxn modelId="{1BE8CC66-3694-1949-B3CD-AEE046D9FD03}" type="presParOf" srcId="{1C54EC2B-EB0E-1447-9F05-BDF50132D04D}" destId="{84B4689F-7160-4A44-9843-E42840D8852F}" srcOrd="3" destOrd="0" presId="urn:microsoft.com/office/officeart/2005/8/layout/matrix3"/>
    <dgm:cxn modelId="{FEC43D92-914B-F141-9A12-1A17F86AD47A}" type="presParOf" srcId="{1C54EC2B-EB0E-1447-9F05-BDF50132D04D}" destId="{054DBF96-31A8-5F46-8EFC-449C33D4032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FCF4B5-25F6-4D4B-884E-73103B26C95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538362-48FE-40A4-923A-EA2467B21E8C}">
      <dgm:prSet custT="1"/>
      <dgm:spPr/>
      <dgm:t>
        <a:bodyPr/>
        <a:lstStyle/>
        <a:p>
          <a:r>
            <a:rPr lang="en-GB" sz="1600" dirty="0"/>
            <a:t>Social disruption and transition, psychological trade-off (Culture, society)</a:t>
          </a:r>
          <a:endParaRPr lang="en-US" sz="1600" dirty="0"/>
        </a:p>
      </dgm:t>
    </dgm:pt>
    <dgm:pt modelId="{AB1EDDF1-4657-4483-AF07-84A02C93DDC6}" type="parTrans" cxnId="{A3C42E5F-2AE9-4314-8260-F170B377A3C9}">
      <dgm:prSet/>
      <dgm:spPr/>
      <dgm:t>
        <a:bodyPr/>
        <a:lstStyle/>
        <a:p>
          <a:endParaRPr lang="en-US"/>
        </a:p>
      </dgm:t>
    </dgm:pt>
    <dgm:pt modelId="{1EAC7DD9-0CD6-43A9-B051-30D19403E833}" type="sibTrans" cxnId="{A3C42E5F-2AE9-4314-8260-F170B377A3C9}">
      <dgm:prSet/>
      <dgm:spPr/>
      <dgm:t>
        <a:bodyPr/>
        <a:lstStyle/>
        <a:p>
          <a:endParaRPr lang="en-US"/>
        </a:p>
      </dgm:t>
    </dgm:pt>
    <dgm:pt modelId="{B0015403-ADB4-4160-BDF2-12E057C582DB}">
      <dgm:prSet custT="1"/>
      <dgm:spPr/>
      <dgm:t>
        <a:bodyPr/>
        <a:lstStyle/>
        <a:p>
          <a:r>
            <a:rPr lang="en-GB" sz="1500" dirty="0"/>
            <a:t>Communities around industries, such as natural resources extraction, manufacturing industries or agricultural sectors (Identity, longitudinal studies, historical studies)</a:t>
          </a:r>
          <a:endParaRPr lang="en-US" sz="1500" dirty="0"/>
        </a:p>
      </dgm:t>
    </dgm:pt>
    <dgm:pt modelId="{2A274595-E530-4C1C-A517-A2808556BBB7}" type="parTrans" cxnId="{FDFDB436-9D31-400A-9D88-8F6337A7B08B}">
      <dgm:prSet/>
      <dgm:spPr/>
      <dgm:t>
        <a:bodyPr/>
        <a:lstStyle/>
        <a:p>
          <a:endParaRPr lang="en-US"/>
        </a:p>
      </dgm:t>
    </dgm:pt>
    <dgm:pt modelId="{A443D999-1F45-4F1E-8216-4EF46F8F754C}" type="sibTrans" cxnId="{FDFDB436-9D31-400A-9D88-8F6337A7B08B}">
      <dgm:prSet/>
      <dgm:spPr/>
      <dgm:t>
        <a:bodyPr/>
        <a:lstStyle/>
        <a:p>
          <a:endParaRPr lang="en-US"/>
        </a:p>
      </dgm:t>
    </dgm:pt>
    <dgm:pt modelId="{2772B3DD-22B7-4FBC-B5D4-848688ED7ED5}">
      <dgm:prSet custT="1"/>
      <dgm:spPr/>
      <dgm:t>
        <a:bodyPr/>
        <a:lstStyle/>
        <a:p>
          <a:r>
            <a:rPr lang="en-GB" sz="1600" dirty="0"/>
            <a:t>Theoretical and methodological approaches framing GT (socio- economics)</a:t>
          </a:r>
          <a:endParaRPr lang="en-US" sz="1600" dirty="0"/>
        </a:p>
      </dgm:t>
    </dgm:pt>
    <dgm:pt modelId="{6683CDF0-7652-467A-A365-5D756233899A}" type="parTrans" cxnId="{24637393-9227-4CAD-8FB0-79AC95CE7B83}">
      <dgm:prSet/>
      <dgm:spPr/>
      <dgm:t>
        <a:bodyPr/>
        <a:lstStyle/>
        <a:p>
          <a:endParaRPr lang="en-US"/>
        </a:p>
      </dgm:t>
    </dgm:pt>
    <dgm:pt modelId="{3D551A91-B22B-4897-A02B-F957C78DBB88}" type="sibTrans" cxnId="{24637393-9227-4CAD-8FB0-79AC95CE7B83}">
      <dgm:prSet/>
      <dgm:spPr/>
      <dgm:t>
        <a:bodyPr/>
        <a:lstStyle/>
        <a:p>
          <a:endParaRPr lang="en-US"/>
        </a:p>
      </dgm:t>
    </dgm:pt>
    <dgm:pt modelId="{1D2CD6F6-D379-41C7-BEE7-3E5293D74E4B}">
      <dgm:prSet custT="1"/>
      <dgm:spPr/>
      <dgm:t>
        <a:bodyPr/>
        <a:lstStyle/>
        <a:p>
          <a:r>
            <a:rPr lang="en-GB" sz="1400" dirty="0"/>
            <a:t>Modelling of environmental decisions, innovative environmental comms (Adaptability, Employability, Entrepreneurship, Education, skills, vocational education, life-long learning)</a:t>
          </a:r>
          <a:endParaRPr lang="en-US" sz="1400" dirty="0"/>
        </a:p>
      </dgm:t>
    </dgm:pt>
    <dgm:pt modelId="{A8D26881-908A-4172-A41E-CD1B6B54F04A}" type="parTrans" cxnId="{D3A6B0BB-D8E1-46BC-BEE7-679A906EC93A}">
      <dgm:prSet/>
      <dgm:spPr/>
      <dgm:t>
        <a:bodyPr/>
        <a:lstStyle/>
        <a:p>
          <a:endParaRPr lang="en-US"/>
        </a:p>
      </dgm:t>
    </dgm:pt>
    <dgm:pt modelId="{9565F657-0FFE-473A-B03B-106C695C3827}" type="sibTrans" cxnId="{D3A6B0BB-D8E1-46BC-BEE7-679A906EC93A}">
      <dgm:prSet/>
      <dgm:spPr/>
      <dgm:t>
        <a:bodyPr/>
        <a:lstStyle/>
        <a:p>
          <a:endParaRPr lang="en-US"/>
        </a:p>
      </dgm:t>
    </dgm:pt>
    <dgm:pt modelId="{6E50F555-1F85-4274-B5EB-51196E1EDB74}">
      <dgm:prSet custT="1"/>
      <dgm:spPr/>
      <dgm:t>
        <a:bodyPr/>
        <a:lstStyle/>
        <a:p>
          <a:r>
            <a:rPr lang="en-GB" sz="1600" dirty="0"/>
            <a:t>Behavioural studies in social and structural contexts (social policy analysis, social provisions) </a:t>
          </a:r>
          <a:endParaRPr lang="en-US" sz="1600" dirty="0"/>
        </a:p>
      </dgm:t>
    </dgm:pt>
    <dgm:pt modelId="{4E33CEDE-5FC7-498B-8307-94BF272EB8FD}" type="parTrans" cxnId="{94BE39AE-CB00-473D-A843-48B91DA014E9}">
      <dgm:prSet/>
      <dgm:spPr/>
      <dgm:t>
        <a:bodyPr/>
        <a:lstStyle/>
        <a:p>
          <a:endParaRPr lang="en-US"/>
        </a:p>
      </dgm:t>
    </dgm:pt>
    <dgm:pt modelId="{B506BDFD-0536-44A0-8387-EB567137E103}" type="sibTrans" cxnId="{94BE39AE-CB00-473D-A843-48B91DA014E9}">
      <dgm:prSet/>
      <dgm:spPr/>
      <dgm:t>
        <a:bodyPr/>
        <a:lstStyle/>
        <a:p>
          <a:endParaRPr lang="en-US"/>
        </a:p>
      </dgm:t>
    </dgm:pt>
    <dgm:pt modelId="{E63907CB-74AA-4D28-8921-E7E125BDFF79}">
      <dgm:prSet custT="1"/>
      <dgm:spPr/>
      <dgm:t>
        <a:bodyPr/>
        <a:lstStyle/>
        <a:p>
          <a:r>
            <a:rPr lang="en-GB" sz="1600" dirty="0"/>
            <a:t>Differential impacts at local, regional, cross-border and national levels (legal studies across borders)</a:t>
          </a:r>
          <a:endParaRPr lang="en-US" sz="1600" dirty="0"/>
        </a:p>
      </dgm:t>
    </dgm:pt>
    <dgm:pt modelId="{F9B9F74B-F425-4A00-B178-249F19F9154D}" type="parTrans" cxnId="{551F5DDF-8462-4181-94C0-05C22F59374A}">
      <dgm:prSet/>
      <dgm:spPr/>
      <dgm:t>
        <a:bodyPr/>
        <a:lstStyle/>
        <a:p>
          <a:endParaRPr lang="en-US"/>
        </a:p>
      </dgm:t>
    </dgm:pt>
    <dgm:pt modelId="{A46889D9-68A7-4357-96FD-FC181966BEA4}" type="sibTrans" cxnId="{551F5DDF-8462-4181-94C0-05C22F59374A}">
      <dgm:prSet/>
      <dgm:spPr/>
      <dgm:t>
        <a:bodyPr/>
        <a:lstStyle/>
        <a:p>
          <a:endParaRPr lang="en-US"/>
        </a:p>
      </dgm:t>
    </dgm:pt>
    <dgm:pt modelId="{B1778D05-4CB4-48B0-A944-F60F1B8177F8}">
      <dgm:prSet custT="1"/>
      <dgm:spPr/>
      <dgm:t>
        <a:bodyPr/>
        <a:lstStyle/>
        <a:p>
          <a:r>
            <a:rPr lang="en-GB" sz="1600" dirty="0"/>
            <a:t>Impact on different business sectors and social groupings (age, gender, education, and nationality related to migration/mobility/population studies)</a:t>
          </a:r>
          <a:endParaRPr lang="en-US" sz="1600" dirty="0"/>
        </a:p>
      </dgm:t>
    </dgm:pt>
    <dgm:pt modelId="{38C0C2BE-9FBE-467B-8FB8-FA94C303D4A0}" type="parTrans" cxnId="{60DA3BCE-F841-494D-8DF0-9F1180EFAB5C}">
      <dgm:prSet/>
      <dgm:spPr/>
      <dgm:t>
        <a:bodyPr/>
        <a:lstStyle/>
        <a:p>
          <a:endParaRPr lang="en-US"/>
        </a:p>
      </dgm:t>
    </dgm:pt>
    <dgm:pt modelId="{EE9AA851-4468-4A4A-BDEF-A7FD2D87AB01}" type="sibTrans" cxnId="{60DA3BCE-F841-494D-8DF0-9F1180EFAB5C}">
      <dgm:prSet/>
      <dgm:spPr/>
      <dgm:t>
        <a:bodyPr/>
        <a:lstStyle/>
        <a:p>
          <a:endParaRPr lang="en-US"/>
        </a:p>
      </dgm:t>
    </dgm:pt>
    <dgm:pt modelId="{A03ECEAB-0836-C04F-B3B3-04FC5CA02ACE}">
      <dgm:prSet/>
      <dgm:spPr/>
      <dgm:t>
        <a:bodyPr/>
        <a:lstStyle/>
        <a:p>
          <a:r>
            <a:rPr lang="en-GB" dirty="0"/>
            <a:t>The social implications of Green transition - it is however opposed to the market green transition.</a:t>
          </a:r>
        </a:p>
      </dgm:t>
    </dgm:pt>
    <dgm:pt modelId="{84D77EDA-F88D-3E4E-8662-D76A6BA744DB}" type="parTrans" cxnId="{47678BE7-CF87-DA44-A111-B7751427BED0}">
      <dgm:prSet/>
      <dgm:spPr/>
      <dgm:t>
        <a:bodyPr/>
        <a:lstStyle/>
        <a:p>
          <a:endParaRPr lang="en-GB"/>
        </a:p>
      </dgm:t>
    </dgm:pt>
    <dgm:pt modelId="{4692359A-C02E-8643-8003-6555C1C3EA3D}" type="sibTrans" cxnId="{47678BE7-CF87-DA44-A111-B7751427BED0}">
      <dgm:prSet/>
      <dgm:spPr/>
      <dgm:t>
        <a:bodyPr/>
        <a:lstStyle/>
        <a:p>
          <a:endParaRPr lang="en-GB"/>
        </a:p>
      </dgm:t>
    </dgm:pt>
    <dgm:pt modelId="{72BA4D51-0DBA-E140-8D1B-36BE1CC5BF33}" type="pres">
      <dgm:prSet presAssocID="{81FCF4B5-25F6-4D4B-884E-73103B26C95A}" presName="diagram" presStyleCnt="0">
        <dgm:presLayoutVars>
          <dgm:dir/>
          <dgm:resizeHandles val="exact"/>
        </dgm:presLayoutVars>
      </dgm:prSet>
      <dgm:spPr/>
    </dgm:pt>
    <dgm:pt modelId="{66D2D032-070E-A84D-A376-AA1FDDD20DB1}" type="pres">
      <dgm:prSet presAssocID="{6C538362-48FE-40A4-923A-EA2467B21E8C}" presName="node" presStyleLbl="node1" presStyleIdx="0" presStyleCnt="8">
        <dgm:presLayoutVars>
          <dgm:bulletEnabled val="1"/>
        </dgm:presLayoutVars>
      </dgm:prSet>
      <dgm:spPr/>
    </dgm:pt>
    <dgm:pt modelId="{004B977D-43FA-3D45-BB07-6A7862EFE630}" type="pres">
      <dgm:prSet presAssocID="{1EAC7DD9-0CD6-43A9-B051-30D19403E833}" presName="sibTrans" presStyleCnt="0"/>
      <dgm:spPr/>
    </dgm:pt>
    <dgm:pt modelId="{CB28F88E-FD4E-E744-8D40-F8422C9E8D60}" type="pres">
      <dgm:prSet presAssocID="{B0015403-ADB4-4160-BDF2-12E057C582DB}" presName="node" presStyleLbl="node1" presStyleIdx="1" presStyleCnt="8">
        <dgm:presLayoutVars>
          <dgm:bulletEnabled val="1"/>
        </dgm:presLayoutVars>
      </dgm:prSet>
      <dgm:spPr/>
    </dgm:pt>
    <dgm:pt modelId="{56225E55-6557-BE44-B628-12BE12415FE2}" type="pres">
      <dgm:prSet presAssocID="{A443D999-1F45-4F1E-8216-4EF46F8F754C}" presName="sibTrans" presStyleCnt="0"/>
      <dgm:spPr/>
    </dgm:pt>
    <dgm:pt modelId="{25E17A27-A814-C743-B1CD-77317C729CCB}" type="pres">
      <dgm:prSet presAssocID="{2772B3DD-22B7-4FBC-B5D4-848688ED7ED5}" presName="node" presStyleLbl="node1" presStyleIdx="2" presStyleCnt="8">
        <dgm:presLayoutVars>
          <dgm:bulletEnabled val="1"/>
        </dgm:presLayoutVars>
      </dgm:prSet>
      <dgm:spPr/>
    </dgm:pt>
    <dgm:pt modelId="{DD898591-2F6F-4749-AB14-BE57DE367372}" type="pres">
      <dgm:prSet presAssocID="{3D551A91-B22B-4897-A02B-F957C78DBB88}" presName="sibTrans" presStyleCnt="0"/>
      <dgm:spPr/>
    </dgm:pt>
    <dgm:pt modelId="{D5769023-D56D-AA48-A72E-3073BFA64F5C}" type="pres">
      <dgm:prSet presAssocID="{A03ECEAB-0836-C04F-B3B3-04FC5CA02ACE}" presName="node" presStyleLbl="node1" presStyleIdx="3" presStyleCnt="8">
        <dgm:presLayoutVars>
          <dgm:bulletEnabled val="1"/>
        </dgm:presLayoutVars>
      </dgm:prSet>
      <dgm:spPr/>
    </dgm:pt>
    <dgm:pt modelId="{CED4E0A2-3B13-6D47-9A9A-38B48F54DECA}" type="pres">
      <dgm:prSet presAssocID="{4692359A-C02E-8643-8003-6555C1C3EA3D}" presName="sibTrans" presStyleCnt="0"/>
      <dgm:spPr/>
    </dgm:pt>
    <dgm:pt modelId="{565C196C-9820-AB46-AF56-56C2C19BA502}" type="pres">
      <dgm:prSet presAssocID="{1D2CD6F6-D379-41C7-BEE7-3E5293D74E4B}" presName="node" presStyleLbl="node1" presStyleIdx="4" presStyleCnt="8">
        <dgm:presLayoutVars>
          <dgm:bulletEnabled val="1"/>
        </dgm:presLayoutVars>
      </dgm:prSet>
      <dgm:spPr/>
    </dgm:pt>
    <dgm:pt modelId="{5663418B-F261-C14F-B3B0-9BE9DAEF0DC6}" type="pres">
      <dgm:prSet presAssocID="{9565F657-0FFE-473A-B03B-106C695C3827}" presName="sibTrans" presStyleCnt="0"/>
      <dgm:spPr/>
    </dgm:pt>
    <dgm:pt modelId="{E1F08A1B-3BE7-F542-8E70-D160929C5EB3}" type="pres">
      <dgm:prSet presAssocID="{6E50F555-1F85-4274-B5EB-51196E1EDB74}" presName="node" presStyleLbl="node1" presStyleIdx="5" presStyleCnt="8">
        <dgm:presLayoutVars>
          <dgm:bulletEnabled val="1"/>
        </dgm:presLayoutVars>
      </dgm:prSet>
      <dgm:spPr/>
    </dgm:pt>
    <dgm:pt modelId="{9C551C17-250B-4740-A14C-B1C8B2FD5C60}" type="pres">
      <dgm:prSet presAssocID="{B506BDFD-0536-44A0-8387-EB567137E103}" presName="sibTrans" presStyleCnt="0"/>
      <dgm:spPr/>
    </dgm:pt>
    <dgm:pt modelId="{A58B5BAE-C38E-0647-8744-CB06677BA1F8}" type="pres">
      <dgm:prSet presAssocID="{E63907CB-74AA-4D28-8921-E7E125BDFF79}" presName="node" presStyleLbl="node1" presStyleIdx="6" presStyleCnt="8">
        <dgm:presLayoutVars>
          <dgm:bulletEnabled val="1"/>
        </dgm:presLayoutVars>
      </dgm:prSet>
      <dgm:spPr/>
    </dgm:pt>
    <dgm:pt modelId="{40B5CEB3-2379-5344-9376-D630487512B9}" type="pres">
      <dgm:prSet presAssocID="{A46889D9-68A7-4357-96FD-FC181966BEA4}" presName="sibTrans" presStyleCnt="0"/>
      <dgm:spPr/>
    </dgm:pt>
    <dgm:pt modelId="{C0938B02-ADE7-5B47-A661-92D1B71E6532}" type="pres">
      <dgm:prSet presAssocID="{B1778D05-4CB4-48B0-A944-F60F1B8177F8}" presName="node" presStyleLbl="node1" presStyleIdx="7" presStyleCnt="8">
        <dgm:presLayoutVars>
          <dgm:bulletEnabled val="1"/>
        </dgm:presLayoutVars>
      </dgm:prSet>
      <dgm:spPr/>
    </dgm:pt>
  </dgm:ptLst>
  <dgm:cxnLst>
    <dgm:cxn modelId="{F374F313-6479-9749-A815-93DC59C128B8}" type="presOf" srcId="{A03ECEAB-0836-C04F-B3B3-04FC5CA02ACE}" destId="{D5769023-D56D-AA48-A72E-3073BFA64F5C}" srcOrd="0" destOrd="0" presId="urn:microsoft.com/office/officeart/2005/8/layout/default"/>
    <dgm:cxn modelId="{60A24E17-8C65-EC40-8B01-E998BA281499}" type="presOf" srcId="{81FCF4B5-25F6-4D4B-884E-73103B26C95A}" destId="{72BA4D51-0DBA-E140-8D1B-36BE1CC5BF33}" srcOrd="0" destOrd="0" presId="urn:microsoft.com/office/officeart/2005/8/layout/default"/>
    <dgm:cxn modelId="{FDFDB436-9D31-400A-9D88-8F6337A7B08B}" srcId="{81FCF4B5-25F6-4D4B-884E-73103B26C95A}" destId="{B0015403-ADB4-4160-BDF2-12E057C582DB}" srcOrd="1" destOrd="0" parTransId="{2A274595-E530-4C1C-A517-A2808556BBB7}" sibTransId="{A443D999-1F45-4F1E-8216-4EF46F8F754C}"/>
    <dgm:cxn modelId="{A3C42E5F-2AE9-4314-8260-F170B377A3C9}" srcId="{81FCF4B5-25F6-4D4B-884E-73103B26C95A}" destId="{6C538362-48FE-40A4-923A-EA2467B21E8C}" srcOrd="0" destOrd="0" parTransId="{AB1EDDF1-4657-4483-AF07-84A02C93DDC6}" sibTransId="{1EAC7DD9-0CD6-43A9-B051-30D19403E833}"/>
    <dgm:cxn modelId="{F66C0F6B-E158-094C-A227-2290C3527F22}" type="presOf" srcId="{B0015403-ADB4-4160-BDF2-12E057C582DB}" destId="{CB28F88E-FD4E-E744-8D40-F8422C9E8D60}" srcOrd="0" destOrd="0" presId="urn:microsoft.com/office/officeart/2005/8/layout/default"/>
    <dgm:cxn modelId="{24348373-EA4D-CA42-86EE-4E6EFEDCDC93}" type="presOf" srcId="{6E50F555-1F85-4274-B5EB-51196E1EDB74}" destId="{E1F08A1B-3BE7-F542-8E70-D160929C5EB3}" srcOrd="0" destOrd="0" presId="urn:microsoft.com/office/officeart/2005/8/layout/default"/>
    <dgm:cxn modelId="{521CB67F-BC22-1E4E-9DDF-32A14798268A}" type="presOf" srcId="{1D2CD6F6-D379-41C7-BEE7-3E5293D74E4B}" destId="{565C196C-9820-AB46-AF56-56C2C19BA502}" srcOrd="0" destOrd="0" presId="urn:microsoft.com/office/officeart/2005/8/layout/default"/>
    <dgm:cxn modelId="{13B7DB92-BC18-7043-A561-654589F2A370}" type="presOf" srcId="{E63907CB-74AA-4D28-8921-E7E125BDFF79}" destId="{A58B5BAE-C38E-0647-8744-CB06677BA1F8}" srcOrd="0" destOrd="0" presId="urn:microsoft.com/office/officeart/2005/8/layout/default"/>
    <dgm:cxn modelId="{24637393-9227-4CAD-8FB0-79AC95CE7B83}" srcId="{81FCF4B5-25F6-4D4B-884E-73103B26C95A}" destId="{2772B3DD-22B7-4FBC-B5D4-848688ED7ED5}" srcOrd="2" destOrd="0" parTransId="{6683CDF0-7652-467A-A365-5D756233899A}" sibTransId="{3D551A91-B22B-4897-A02B-F957C78DBB88}"/>
    <dgm:cxn modelId="{94BE39AE-CB00-473D-A843-48B91DA014E9}" srcId="{81FCF4B5-25F6-4D4B-884E-73103B26C95A}" destId="{6E50F555-1F85-4274-B5EB-51196E1EDB74}" srcOrd="5" destOrd="0" parTransId="{4E33CEDE-5FC7-498B-8307-94BF272EB8FD}" sibTransId="{B506BDFD-0536-44A0-8387-EB567137E103}"/>
    <dgm:cxn modelId="{D3A6B0BB-D8E1-46BC-BEE7-679A906EC93A}" srcId="{81FCF4B5-25F6-4D4B-884E-73103B26C95A}" destId="{1D2CD6F6-D379-41C7-BEE7-3E5293D74E4B}" srcOrd="4" destOrd="0" parTransId="{A8D26881-908A-4172-A41E-CD1B6B54F04A}" sibTransId="{9565F657-0FFE-473A-B03B-106C695C3827}"/>
    <dgm:cxn modelId="{60DA3BCE-F841-494D-8DF0-9F1180EFAB5C}" srcId="{81FCF4B5-25F6-4D4B-884E-73103B26C95A}" destId="{B1778D05-4CB4-48B0-A944-F60F1B8177F8}" srcOrd="7" destOrd="0" parTransId="{38C0C2BE-9FBE-467B-8FB8-FA94C303D4A0}" sibTransId="{EE9AA851-4468-4A4A-BDEF-A7FD2D87AB01}"/>
    <dgm:cxn modelId="{734EAACF-21C2-844C-8D34-FB0B6DCD4F43}" type="presOf" srcId="{6C538362-48FE-40A4-923A-EA2467B21E8C}" destId="{66D2D032-070E-A84D-A376-AA1FDDD20DB1}" srcOrd="0" destOrd="0" presId="urn:microsoft.com/office/officeart/2005/8/layout/default"/>
    <dgm:cxn modelId="{340390DB-BC1D-5A4D-87DE-A713155B60CC}" type="presOf" srcId="{B1778D05-4CB4-48B0-A944-F60F1B8177F8}" destId="{C0938B02-ADE7-5B47-A661-92D1B71E6532}" srcOrd="0" destOrd="0" presId="urn:microsoft.com/office/officeart/2005/8/layout/default"/>
    <dgm:cxn modelId="{551F5DDF-8462-4181-94C0-05C22F59374A}" srcId="{81FCF4B5-25F6-4D4B-884E-73103B26C95A}" destId="{E63907CB-74AA-4D28-8921-E7E125BDFF79}" srcOrd="6" destOrd="0" parTransId="{F9B9F74B-F425-4A00-B178-249F19F9154D}" sibTransId="{A46889D9-68A7-4357-96FD-FC181966BEA4}"/>
    <dgm:cxn modelId="{47678BE7-CF87-DA44-A111-B7751427BED0}" srcId="{81FCF4B5-25F6-4D4B-884E-73103B26C95A}" destId="{A03ECEAB-0836-C04F-B3B3-04FC5CA02ACE}" srcOrd="3" destOrd="0" parTransId="{84D77EDA-F88D-3E4E-8662-D76A6BA744DB}" sibTransId="{4692359A-C02E-8643-8003-6555C1C3EA3D}"/>
    <dgm:cxn modelId="{D2FFD7FB-B012-E445-8AE6-F489092AF46E}" type="presOf" srcId="{2772B3DD-22B7-4FBC-B5D4-848688ED7ED5}" destId="{25E17A27-A814-C743-B1CD-77317C729CCB}" srcOrd="0" destOrd="0" presId="urn:microsoft.com/office/officeart/2005/8/layout/default"/>
    <dgm:cxn modelId="{7A02B0AF-C709-BE49-B573-E9E0CFC09A38}" type="presParOf" srcId="{72BA4D51-0DBA-E140-8D1B-36BE1CC5BF33}" destId="{66D2D032-070E-A84D-A376-AA1FDDD20DB1}" srcOrd="0" destOrd="0" presId="urn:microsoft.com/office/officeart/2005/8/layout/default"/>
    <dgm:cxn modelId="{7CE9D31C-177F-DB44-AD41-9DE8AF3B9A88}" type="presParOf" srcId="{72BA4D51-0DBA-E140-8D1B-36BE1CC5BF33}" destId="{004B977D-43FA-3D45-BB07-6A7862EFE630}" srcOrd="1" destOrd="0" presId="urn:microsoft.com/office/officeart/2005/8/layout/default"/>
    <dgm:cxn modelId="{4E6037DB-DB55-4140-B8C3-15C58B0895B4}" type="presParOf" srcId="{72BA4D51-0DBA-E140-8D1B-36BE1CC5BF33}" destId="{CB28F88E-FD4E-E744-8D40-F8422C9E8D60}" srcOrd="2" destOrd="0" presId="urn:microsoft.com/office/officeart/2005/8/layout/default"/>
    <dgm:cxn modelId="{101CC35A-A772-4D49-A062-9D954500B4AD}" type="presParOf" srcId="{72BA4D51-0DBA-E140-8D1B-36BE1CC5BF33}" destId="{56225E55-6557-BE44-B628-12BE12415FE2}" srcOrd="3" destOrd="0" presId="urn:microsoft.com/office/officeart/2005/8/layout/default"/>
    <dgm:cxn modelId="{C02301F3-92B6-8945-8690-F5CEAE82CCE7}" type="presParOf" srcId="{72BA4D51-0DBA-E140-8D1B-36BE1CC5BF33}" destId="{25E17A27-A814-C743-B1CD-77317C729CCB}" srcOrd="4" destOrd="0" presId="urn:microsoft.com/office/officeart/2005/8/layout/default"/>
    <dgm:cxn modelId="{0AA4925F-6392-0440-9401-12B309E0913F}" type="presParOf" srcId="{72BA4D51-0DBA-E140-8D1B-36BE1CC5BF33}" destId="{DD898591-2F6F-4749-AB14-BE57DE367372}" srcOrd="5" destOrd="0" presId="urn:microsoft.com/office/officeart/2005/8/layout/default"/>
    <dgm:cxn modelId="{C4D4A7C6-0195-0E40-B1EC-AA62C04FC2A3}" type="presParOf" srcId="{72BA4D51-0DBA-E140-8D1B-36BE1CC5BF33}" destId="{D5769023-D56D-AA48-A72E-3073BFA64F5C}" srcOrd="6" destOrd="0" presId="urn:microsoft.com/office/officeart/2005/8/layout/default"/>
    <dgm:cxn modelId="{6C9E4863-AF81-A24B-B1E3-C0977BF5497B}" type="presParOf" srcId="{72BA4D51-0DBA-E140-8D1B-36BE1CC5BF33}" destId="{CED4E0A2-3B13-6D47-9A9A-38B48F54DECA}" srcOrd="7" destOrd="0" presId="urn:microsoft.com/office/officeart/2005/8/layout/default"/>
    <dgm:cxn modelId="{2B903DFF-7BF1-6942-AE4F-8BE0BE91C445}" type="presParOf" srcId="{72BA4D51-0DBA-E140-8D1B-36BE1CC5BF33}" destId="{565C196C-9820-AB46-AF56-56C2C19BA502}" srcOrd="8" destOrd="0" presId="urn:microsoft.com/office/officeart/2005/8/layout/default"/>
    <dgm:cxn modelId="{7097FBCE-54DC-6544-82DB-5BCE829E14D0}" type="presParOf" srcId="{72BA4D51-0DBA-E140-8D1B-36BE1CC5BF33}" destId="{5663418B-F261-C14F-B3B0-9BE9DAEF0DC6}" srcOrd="9" destOrd="0" presId="urn:microsoft.com/office/officeart/2005/8/layout/default"/>
    <dgm:cxn modelId="{089ED399-6635-244F-B150-1DA2AB45CE13}" type="presParOf" srcId="{72BA4D51-0DBA-E140-8D1B-36BE1CC5BF33}" destId="{E1F08A1B-3BE7-F542-8E70-D160929C5EB3}" srcOrd="10" destOrd="0" presId="urn:microsoft.com/office/officeart/2005/8/layout/default"/>
    <dgm:cxn modelId="{5184EA23-9A0A-3C48-BB9C-360B4404BD32}" type="presParOf" srcId="{72BA4D51-0DBA-E140-8D1B-36BE1CC5BF33}" destId="{9C551C17-250B-4740-A14C-B1C8B2FD5C60}" srcOrd="11" destOrd="0" presId="urn:microsoft.com/office/officeart/2005/8/layout/default"/>
    <dgm:cxn modelId="{0DF4C380-2127-F143-B8AD-6359B8AA4743}" type="presParOf" srcId="{72BA4D51-0DBA-E140-8D1B-36BE1CC5BF33}" destId="{A58B5BAE-C38E-0647-8744-CB06677BA1F8}" srcOrd="12" destOrd="0" presId="urn:microsoft.com/office/officeart/2005/8/layout/default"/>
    <dgm:cxn modelId="{13E8BD15-6414-674B-8BE4-0A48A05C6028}" type="presParOf" srcId="{72BA4D51-0DBA-E140-8D1B-36BE1CC5BF33}" destId="{40B5CEB3-2379-5344-9376-D630487512B9}" srcOrd="13" destOrd="0" presId="urn:microsoft.com/office/officeart/2005/8/layout/default"/>
    <dgm:cxn modelId="{DAFCC9BA-BB25-5E48-977E-D0F774EAE69A}" type="presParOf" srcId="{72BA4D51-0DBA-E140-8D1B-36BE1CC5BF33}" destId="{C0938B02-ADE7-5B47-A661-92D1B71E653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B5B6-5847-0649-BE8F-5AC03F317430}">
      <dsp:nvSpPr>
        <dsp:cNvPr id="0" name=""/>
        <dsp:cNvSpPr/>
      </dsp:nvSpPr>
      <dsp:spPr>
        <a:xfrm>
          <a:off x="0" y="15079"/>
          <a:ext cx="5906181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H2020 SSH projects data analysis</a:t>
          </a:r>
          <a:endParaRPr lang="en-US" sz="3100" kern="1200"/>
        </a:p>
      </dsp:txBody>
      <dsp:txXfrm>
        <a:off x="60199" y="75278"/>
        <a:ext cx="5785783" cy="1112781"/>
      </dsp:txXfrm>
    </dsp:sp>
    <dsp:sp modelId="{CEEE8514-BF11-2B49-BD10-D0679934C221}">
      <dsp:nvSpPr>
        <dsp:cNvPr id="0" name=""/>
        <dsp:cNvSpPr/>
      </dsp:nvSpPr>
      <dsp:spPr>
        <a:xfrm>
          <a:off x="0" y="1337539"/>
          <a:ext cx="5906181" cy="1233179"/>
        </a:xfrm>
        <a:prstGeom prst="roundRect">
          <a:avLst/>
        </a:prstGeom>
        <a:solidFill>
          <a:schemeClr val="accent2">
            <a:hueOff val="-294232"/>
            <a:satOff val="1406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Bibliometrics</a:t>
          </a:r>
          <a:endParaRPr lang="en-US" sz="3100" kern="1200"/>
        </a:p>
      </dsp:txBody>
      <dsp:txXfrm>
        <a:off x="60199" y="1397738"/>
        <a:ext cx="5785783" cy="1112781"/>
      </dsp:txXfrm>
    </dsp:sp>
    <dsp:sp modelId="{981B8C9D-4699-9349-8D8C-75809987A5A2}">
      <dsp:nvSpPr>
        <dsp:cNvPr id="0" name=""/>
        <dsp:cNvSpPr/>
      </dsp:nvSpPr>
      <dsp:spPr>
        <a:xfrm>
          <a:off x="0" y="2659999"/>
          <a:ext cx="5906181" cy="1233179"/>
        </a:xfrm>
        <a:prstGeom prst="roundRect">
          <a:avLst/>
        </a:prstGeom>
        <a:solidFill>
          <a:schemeClr val="accent2">
            <a:hueOff val="-588464"/>
            <a:satOff val="2812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Experts’ highlights</a:t>
          </a:r>
          <a:endParaRPr lang="en-US" sz="3100" kern="1200" dirty="0"/>
        </a:p>
      </dsp:txBody>
      <dsp:txXfrm>
        <a:off x="60199" y="2720198"/>
        <a:ext cx="5785783" cy="1112781"/>
      </dsp:txXfrm>
    </dsp:sp>
    <dsp:sp modelId="{51E11C06-28FB-124C-8A65-1521706F1B3D}">
      <dsp:nvSpPr>
        <dsp:cNvPr id="0" name=""/>
        <dsp:cNvSpPr/>
      </dsp:nvSpPr>
      <dsp:spPr>
        <a:xfrm>
          <a:off x="0" y="3982459"/>
          <a:ext cx="5906181" cy="1233179"/>
        </a:xfrm>
        <a:prstGeom prst="round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Recommendations</a:t>
          </a:r>
          <a:endParaRPr lang="en-US" sz="3100" kern="1200"/>
        </a:p>
      </dsp:txBody>
      <dsp:txXfrm>
        <a:off x="60199" y="4042658"/>
        <a:ext cx="5785783" cy="1112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6CAC7-3E9F-0947-834C-F0957810F794}">
      <dsp:nvSpPr>
        <dsp:cNvPr id="0" name=""/>
        <dsp:cNvSpPr/>
      </dsp:nvSpPr>
      <dsp:spPr>
        <a:xfrm>
          <a:off x="0" y="0"/>
          <a:ext cx="3143249" cy="37256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Green technology</a:t>
          </a:r>
          <a:endParaRPr lang="en-US" sz="2600" kern="1200" dirty="0"/>
        </a:p>
      </dsp:txBody>
      <dsp:txXfrm>
        <a:off x="0" y="1415732"/>
        <a:ext cx="3143249" cy="2235367"/>
      </dsp:txXfrm>
    </dsp:sp>
    <dsp:sp modelId="{91722D0E-80A8-1C4B-B9A4-C876ECD0B7D9}">
      <dsp:nvSpPr>
        <dsp:cNvPr id="0" name=""/>
        <dsp:cNvSpPr/>
      </dsp:nvSpPr>
      <dsp:spPr>
        <a:xfrm>
          <a:off x="1012783" y="372561"/>
          <a:ext cx="1117683" cy="11176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139" tIns="12700" rIns="8713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76464" y="536242"/>
        <a:ext cx="790321" cy="790321"/>
      </dsp:txXfrm>
    </dsp:sp>
    <dsp:sp modelId="{E060A504-CDDE-E54A-BBFD-C0358B8D52B1}">
      <dsp:nvSpPr>
        <dsp:cNvPr id="0" name=""/>
        <dsp:cNvSpPr/>
      </dsp:nvSpPr>
      <dsp:spPr>
        <a:xfrm>
          <a:off x="0" y="3725540"/>
          <a:ext cx="3143249" cy="72"/>
        </a:xfrm>
        <a:prstGeom prst="rect">
          <a:avLst/>
        </a:prstGeom>
        <a:solidFill>
          <a:schemeClr val="accent2">
            <a:hueOff val="-176539"/>
            <a:satOff val="844"/>
            <a:lumOff val="1177"/>
            <a:alphaOff val="0"/>
          </a:schemeClr>
        </a:solidFill>
        <a:ln w="12700" cap="flat" cmpd="sng" algn="ctr">
          <a:solidFill>
            <a:schemeClr val="accent2">
              <a:hueOff val="-176539"/>
              <a:satOff val="844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D8EA7-EF5F-BD46-A219-C94C25317CA8}">
      <dsp:nvSpPr>
        <dsp:cNvPr id="0" name=""/>
        <dsp:cNvSpPr/>
      </dsp:nvSpPr>
      <dsp:spPr>
        <a:xfrm>
          <a:off x="3457574" y="0"/>
          <a:ext cx="3143249" cy="3725612"/>
        </a:xfrm>
        <a:prstGeom prst="rect">
          <a:avLst/>
        </a:prstGeom>
        <a:solidFill>
          <a:schemeClr val="accent2">
            <a:tint val="40000"/>
            <a:alpha val="90000"/>
            <a:hueOff val="-597220"/>
            <a:satOff val="6985"/>
            <a:lumOff val="76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97220"/>
              <a:satOff val="6985"/>
              <a:lumOff val="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Create sustainable industry and transport</a:t>
          </a:r>
          <a:endParaRPr lang="en-US" sz="2600" kern="1200" dirty="0"/>
        </a:p>
      </dsp:txBody>
      <dsp:txXfrm>
        <a:off x="3457574" y="1415732"/>
        <a:ext cx="3143249" cy="2235367"/>
      </dsp:txXfrm>
    </dsp:sp>
    <dsp:sp modelId="{C5F05611-205F-054C-82AE-11F814511A88}">
      <dsp:nvSpPr>
        <dsp:cNvPr id="0" name=""/>
        <dsp:cNvSpPr/>
      </dsp:nvSpPr>
      <dsp:spPr>
        <a:xfrm>
          <a:off x="4470358" y="372561"/>
          <a:ext cx="1117683" cy="1117683"/>
        </a:xfrm>
        <a:prstGeom prst="ellipse">
          <a:avLst/>
        </a:prstGeom>
        <a:solidFill>
          <a:schemeClr val="accent2">
            <a:hueOff val="-353078"/>
            <a:satOff val="1687"/>
            <a:lumOff val="2353"/>
            <a:alphaOff val="0"/>
          </a:schemeClr>
        </a:solidFill>
        <a:ln w="12700" cap="flat" cmpd="sng" algn="ctr">
          <a:solidFill>
            <a:schemeClr val="accent2">
              <a:hueOff val="-353078"/>
              <a:satOff val="1687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139" tIns="12700" rIns="8713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634039" y="536242"/>
        <a:ext cx="790321" cy="790321"/>
      </dsp:txXfrm>
    </dsp:sp>
    <dsp:sp modelId="{36E1A8C6-5A23-744A-970A-61A4400D7EF5}">
      <dsp:nvSpPr>
        <dsp:cNvPr id="0" name=""/>
        <dsp:cNvSpPr/>
      </dsp:nvSpPr>
      <dsp:spPr>
        <a:xfrm>
          <a:off x="3457574" y="3725540"/>
          <a:ext cx="3143249" cy="72"/>
        </a:xfrm>
        <a:prstGeom prst="rect">
          <a:avLst/>
        </a:prstGeom>
        <a:solidFill>
          <a:schemeClr val="accent2">
            <a:hueOff val="-529618"/>
            <a:satOff val="2531"/>
            <a:lumOff val="3530"/>
            <a:alphaOff val="0"/>
          </a:schemeClr>
        </a:solidFill>
        <a:ln w="12700" cap="flat" cmpd="sng" algn="ctr">
          <a:solidFill>
            <a:schemeClr val="accent2">
              <a:hueOff val="-529618"/>
              <a:satOff val="2531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3B2D6C-AE57-D74B-BCF4-AAE0844D5616}">
      <dsp:nvSpPr>
        <dsp:cNvPr id="0" name=""/>
        <dsp:cNvSpPr/>
      </dsp:nvSpPr>
      <dsp:spPr>
        <a:xfrm>
          <a:off x="6915149" y="0"/>
          <a:ext cx="3143249" cy="3725612"/>
        </a:xfrm>
        <a:prstGeom prst="rect">
          <a:avLst/>
        </a:prstGeom>
        <a:solidFill>
          <a:schemeClr val="accent2">
            <a:tint val="40000"/>
            <a:alpha val="90000"/>
            <a:hueOff val="-1194440"/>
            <a:satOff val="13969"/>
            <a:lumOff val="15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94440"/>
              <a:satOff val="13969"/>
              <a:lumOff val="15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Cut pollution </a:t>
          </a:r>
          <a:endParaRPr lang="en-US" sz="2600" kern="1200" dirty="0"/>
        </a:p>
      </dsp:txBody>
      <dsp:txXfrm>
        <a:off x="6915149" y="1415732"/>
        <a:ext cx="3143249" cy="2235367"/>
      </dsp:txXfrm>
    </dsp:sp>
    <dsp:sp modelId="{87180D96-46C3-AE46-835E-0AF89D36B4C4}">
      <dsp:nvSpPr>
        <dsp:cNvPr id="0" name=""/>
        <dsp:cNvSpPr/>
      </dsp:nvSpPr>
      <dsp:spPr>
        <a:xfrm>
          <a:off x="7927933" y="372561"/>
          <a:ext cx="1117683" cy="1117683"/>
        </a:xfrm>
        <a:prstGeom prst="ellipse">
          <a:avLst/>
        </a:prstGeom>
        <a:solidFill>
          <a:schemeClr val="accent2">
            <a:hueOff val="-706157"/>
            <a:satOff val="3374"/>
            <a:lumOff val="4706"/>
            <a:alphaOff val="0"/>
          </a:schemeClr>
        </a:solidFill>
        <a:ln w="12700" cap="flat" cmpd="sng" algn="ctr">
          <a:solidFill>
            <a:schemeClr val="accent2">
              <a:hueOff val="-706157"/>
              <a:satOff val="3374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139" tIns="12700" rIns="8713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091614" y="536242"/>
        <a:ext cx="790321" cy="790321"/>
      </dsp:txXfrm>
    </dsp:sp>
    <dsp:sp modelId="{E8DC5FB4-B79D-524D-9447-72CA5BD90096}">
      <dsp:nvSpPr>
        <dsp:cNvPr id="0" name=""/>
        <dsp:cNvSpPr/>
      </dsp:nvSpPr>
      <dsp:spPr>
        <a:xfrm>
          <a:off x="6915149" y="3725540"/>
          <a:ext cx="3143249" cy="72"/>
        </a:xfrm>
        <a:prstGeom prst="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01469-A89F-D642-BA00-F71C575480AE}">
      <dsp:nvSpPr>
        <dsp:cNvPr id="0" name=""/>
        <dsp:cNvSpPr/>
      </dsp:nvSpPr>
      <dsp:spPr>
        <a:xfrm>
          <a:off x="0" y="372199"/>
          <a:ext cx="590618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385" tIns="333248" rIns="45838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capital expenditures</a:t>
          </a:r>
          <a:endParaRPr lang="en-US" sz="1600" kern="1200"/>
        </a:p>
      </dsp:txBody>
      <dsp:txXfrm>
        <a:off x="0" y="372199"/>
        <a:ext cx="5906181" cy="680400"/>
      </dsp:txXfrm>
    </dsp:sp>
    <dsp:sp modelId="{C6EF5542-730E-EB47-A929-8B8E8BCD7DA3}">
      <dsp:nvSpPr>
        <dsp:cNvPr id="0" name=""/>
        <dsp:cNvSpPr/>
      </dsp:nvSpPr>
      <dsp:spPr>
        <a:xfrm>
          <a:off x="295309" y="136039"/>
          <a:ext cx="4134326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68" tIns="0" rIns="1562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Economics: </a:t>
          </a:r>
          <a:endParaRPr lang="en-US" sz="1600" kern="1200"/>
        </a:p>
      </dsp:txBody>
      <dsp:txXfrm>
        <a:off x="318366" y="159096"/>
        <a:ext cx="4088212" cy="426206"/>
      </dsp:txXfrm>
    </dsp:sp>
    <dsp:sp modelId="{78E0EDFD-CAA3-AF4F-9930-D7819F64A3E4}">
      <dsp:nvSpPr>
        <dsp:cNvPr id="0" name=""/>
        <dsp:cNvSpPr/>
      </dsp:nvSpPr>
      <dsp:spPr>
        <a:xfrm>
          <a:off x="0" y="1375159"/>
          <a:ext cx="5906181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385" tIns="333248" rIns="45838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different national energy development models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Fighting energy poverty </a:t>
          </a:r>
          <a:endParaRPr lang="en-US" sz="1600" kern="1200"/>
        </a:p>
      </dsp:txBody>
      <dsp:txXfrm>
        <a:off x="0" y="1375159"/>
        <a:ext cx="5906181" cy="957600"/>
      </dsp:txXfrm>
    </dsp:sp>
    <dsp:sp modelId="{7CAFEF37-3026-D649-8C28-33F416F48293}">
      <dsp:nvSpPr>
        <dsp:cNvPr id="0" name=""/>
        <dsp:cNvSpPr/>
      </dsp:nvSpPr>
      <dsp:spPr>
        <a:xfrm>
          <a:off x="295309" y="1138999"/>
          <a:ext cx="4134326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68" tIns="0" rIns="1562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Political </a:t>
          </a:r>
          <a:endParaRPr lang="en-US" sz="1600" kern="1200"/>
        </a:p>
      </dsp:txBody>
      <dsp:txXfrm>
        <a:off x="318366" y="1162056"/>
        <a:ext cx="4088212" cy="426206"/>
      </dsp:txXfrm>
    </dsp:sp>
    <dsp:sp modelId="{700619D8-9E90-7847-8074-7B80157CE862}">
      <dsp:nvSpPr>
        <dsp:cNvPr id="0" name=""/>
        <dsp:cNvSpPr/>
      </dsp:nvSpPr>
      <dsp:spPr>
        <a:xfrm>
          <a:off x="0" y="2655318"/>
          <a:ext cx="5906181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385" tIns="333248" rIns="45838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Regions which depend on fossil fuels and carbon-intensive industries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Improving households</a:t>
          </a:r>
          <a:endParaRPr lang="en-US" sz="1600" kern="1200"/>
        </a:p>
      </dsp:txBody>
      <dsp:txXfrm>
        <a:off x="0" y="2655318"/>
        <a:ext cx="5906181" cy="1159200"/>
      </dsp:txXfrm>
    </dsp:sp>
    <dsp:sp modelId="{9B8A1F22-99A3-9941-B3BD-2E936E01E855}">
      <dsp:nvSpPr>
        <dsp:cNvPr id="0" name=""/>
        <dsp:cNvSpPr/>
      </dsp:nvSpPr>
      <dsp:spPr>
        <a:xfrm>
          <a:off x="295309" y="2419158"/>
          <a:ext cx="4134326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68" tIns="0" rIns="1562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Social</a:t>
          </a:r>
          <a:endParaRPr lang="en-US" sz="1600" kern="1200"/>
        </a:p>
      </dsp:txBody>
      <dsp:txXfrm>
        <a:off x="318366" y="2442215"/>
        <a:ext cx="4088212" cy="426206"/>
      </dsp:txXfrm>
    </dsp:sp>
    <dsp:sp modelId="{0DF1C341-D6B4-E741-B6EB-E021A1CB96E9}">
      <dsp:nvSpPr>
        <dsp:cNvPr id="0" name=""/>
        <dsp:cNvSpPr/>
      </dsp:nvSpPr>
      <dsp:spPr>
        <a:xfrm>
          <a:off x="0" y="4137079"/>
          <a:ext cx="5906181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385" tIns="333248" rIns="45838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Employment in new trades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Historical and identity of communities</a:t>
          </a:r>
          <a:endParaRPr lang="en-US" sz="1600" kern="1200"/>
        </a:p>
      </dsp:txBody>
      <dsp:txXfrm>
        <a:off x="0" y="4137079"/>
        <a:ext cx="5906181" cy="957600"/>
      </dsp:txXfrm>
    </dsp:sp>
    <dsp:sp modelId="{DC76EE71-627A-DF45-9F05-2343894DD202}">
      <dsp:nvSpPr>
        <dsp:cNvPr id="0" name=""/>
        <dsp:cNvSpPr/>
      </dsp:nvSpPr>
      <dsp:spPr>
        <a:xfrm>
          <a:off x="295309" y="3900919"/>
          <a:ext cx="4134326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68" tIns="0" rIns="1562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Human costs</a:t>
          </a:r>
          <a:endParaRPr lang="en-US" sz="1600" kern="1200"/>
        </a:p>
      </dsp:txBody>
      <dsp:txXfrm>
        <a:off x="318366" y="3923976"/>
        <a:ext cx="4088212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2C5D8-FE1D-BF4F-81B8-17B0AA16F68E}">
      <dsp:nvSpPr>
        <dsp:cNvPr id="0" name=""/>
        <dsp:cNvSpPr/>
      </dsp:nvSpPr>
      <dsp:spPr>
        <a:xfrm>
          <a:off x="692086" y="0"/>
          <a:ext cx="4284136" cy="428413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B3261-45AC-3844-BC23-CC376B00FA81}">
      <dsp:nvSpPr>
        <dsp:cNvPr id="0" name=""/>
        <dsp:cNvSpPr/>
      </dsp:nvSpPr>
      <dsp:spPr>
        <a:xfrm>
          <a:off x="1099079" y="406992"/>
          <a:ext cx="1670813" cy="16708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More qualitative studies </a:t>
          </a:r>
          <a:endParaRPr lang="en-US" sz="1600" kern="1200"/>
        </a:p>
      </dsp:txBody>
      <dsp:txXfrm>
        <a:off x="1180641" y="488554"/>
        <a:ext cx="1507689" cy="1507689"/>
      </dsp:txXfrm>
    </dsp:sp>
    <dsp:sp modelId="{19DE08CB-F7F8-694B-9F97-695E225B3DB7}">
      <dsp:nvSpPr>
        <dsp:cNvPr id="0" name=""/>
        <dsp:cNvSpPr/>
      </dsp:nvSpPr>
      <dsp:spPr>
        <a:xfrm>
          <a:off x="2898417" y="406992"/>
          <a:ext cx="1670813" cy="16708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More combined quantitative and qualitative studies</a:t>
          </a:r>
          <a:endParaRPr lang="en-US" sz="1600" kern="1200"/>
        </a:p>
      </dsp:txBody>
      <dsp:txXfrm>
        <a:off x="2979979" y="488554"/>
        <a:ext cx="1507689" cy="1507689"/>
      </dsp:txXfrm>
    </dsp:sp>
    <dsp:sp modelId="{84B4689F-7160-4A44-9843-E42840D8852F}">
      <dsp:nvSpPr>
        <dsp:cNvPr id="0" name=""/>
        <dsp:cNvSpPr/>
      </dsp:nvSpPr>
      <dsp:spPr>
        <a:xfrm>
          <a:off x="1099079" y="2206330"/>
          <a:ext cx="1670813" cy="16708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Education &amp; Human centric solutions</a:t>
          </a:r>
          <a:endParaRPr lang="en-US" sz="1600" kern="1200" dirty="0"/>
        </a:p>
      </dsp:txBody>
      <dsp:txXfrm>
        <a:off x="1180641" y="2287892"/>
        <a:ext cx="1507689" cy="1507689"/>
      </dsp:txXfrm>
    </dsp:sp>
    <dsp:sp modelId="{054DBF96-31A8-5F46-8EFC-449C33D40328}">
      <dsp:nvSpPr>
        <dsp:cNvPr id="0" name=""/>
        <dsp:cNvSpPr/>
      </dsp:nvSpPr>
      <dsp:spPr>
        <a:xfrm>
          <a:off x="2898417" y="2206330"/>
          <a:ext cx="1670813" cy="16708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Research which connects the local and global dimension</a:t>
          </a:r>
          <a:endParaRPr lang="en-US" sz="1600" kern="1200" dirty="0"/>
        </a:p>
      </dsp:txBody>
      <dsp:txXfrm>
        <a:off x="2979979" y="2287892"/>
        <a:ext cx="1507689" cy="15076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2D032-070E-A84D-A376-AA1FDDD20DB1}">
      <dsp:nvSpPr>
        <dsp:cNvPr id="0" name=""/>
        <dsp:cNvSpPr/>
      </dsp:nvSpPr>
      <dsp:spPr>
        <a:xfrm>
          <a:off x="3305" y="157909"/>
          <a:ext cx="2622092" cy="157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Social disruption and transition, psychological trade-off (Culture, society)</a:t>
          </a:r>
          <a:endParaRPr lang="en-US" sz="1600" kern="1200" dirty="0"/>
        </a:p>
      </dsp:txBody>
      <dsp:txXfrm>
        <a:off x="3305" y="157909"/>
        <a:ext cx="2622092" cy="1573255"/>
      </dsp:txXfrm>
    </dsp:sp>
    <dsp:sp modelId="{CB28F88E-FD4E-E744-8D40-F8422C9E8D60}">
      <dsp:nvSpPr>
        <dsp:cNvPr id="0" name=""/>
        <dsp:cNvSpPr/>
      </dsp:nvSpPr>
      <dsp:spPr>
        <a:xfrm>
          <a:off x="2887607" y="157909"/>
          <a:ext cx="2622092" cy="157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Communities around industries, such as natural resources extraction, manufacturing industries or agricultural sectors (Identity, longitudinal studies, historical studies)</a:t>
          </a:r>
          <a:endParaRPr lang="en-US" sz="1500" kern="1200" dirty="0"/>
        </a:p>
      </dsp:txBody>
      <dsp:txXfrm>
        <a:off x="2887607" y="157909"/>
        <a:ext cx="2622092" cy="1573255"/>
      </dsp:txXfrm>
    </dsp:sp>
    <dsp:sp modelId="{25E17A27-A814-C743-B1CD-77317C729CCB}">
      <dsp:nvSpPr>
        <dsp:cNvPr id="0" name=""/>
        <dsp:cNvSpPr/>
      </dsp:nvSpPr>
      <dsp:spPr>
        <a:xfrm>
          <a:off x="5771909" y="157909"/>
          <a:ext cx="2622092" cy="157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Theoretical and methodological approaches framing GT (socio- economics)</a:t>
          </a:r>
          <a:endParaRPr lang="en-US" sz="1600" kern="1200" dirty="0"/>
        </a:p>
      </dsp:txBody>
      <dsp:txXfrm>
        <a:off x="5771909" y="157909"/>
        <a:ext cx="2622092" cy="1573255"/>
      </dsp:txXfrm>
    </dsp:sp>
    <dsp:sp modelId="{D5769023-D56D-AA48-A72E-3073BFA64F5C}">
      <dsp:nvSpPr>
        <dsp:cNvPr id="0" name=""/>
        <dsp:cNvSpPr/>
      </dsp:nvSpPr>
      <dsp:spPr>
        <a:xfrm>
          <a:off x="8656211" y="157909"/>
          <a:ext cx="2622092" cy="157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social implications of Green transition - it is however opposed to the market green transition.</a:t>
          </a:r>
        </a:p>
      </dsp:txBody>
      <dsp:txXfrm>
        <a:off x="8656211" y="157909"/>
        <a:ext cx="2622092" cy="1573255"/>
      </dsp:txXfrm>
    </dsp:sp>
    <dsp:sp modelId="{565C196C-9820-AB46-AF56-56C2C19BA502}">
      <dsp:nvSpPr>
        <dsp:cNvPr id="0" name=""/>
        <dsp:cNvSpPr/>
      </dsp:nvSpPr>
      <dsp:spPr>
        <a:xfrm>
          <a:off x="3305" y="1993374"/>
          <a:ext cx="2622092" cy="157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Modelling of environmental decisions, innovative environmental comms (Adaptability, Employability, Entrepreneurship, Education, skills, vocational education, life-long learning)</a:t>
          </a:r>
          <a:endParaRPr lang="en-US" sz="1400" kern="1200" dirty="0"/>
        </a:p>
      </dsp:txBody>
      <dsp:txXfrm>
        <a:off x="3305" y="1993374"/>
        <a:ext cx="2622092" cy="1573255"/>
      </dsp:txXfrm>
    </dsp:sp>
    <dsp:sp modelId="{E1F08A1B-3BE7-F542-8E70-D160929C5EB3}">
      <dsp:nvSpPr>
        <dsp:cNvPr id="0" name=""/>
        <dsp:cNvSpPr/>
      </dsp:nvSpPr>
      <dsp:spPr>
        <a:xfrm>
          <a:off x="2887607" y="1993374"/>
          <a:ext cx="2622092" cy="157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Behavioural studies in social and structural contexts (social policy analysis, social provisions) </a:t>
          </a:r>
          <a:endParaRPr lang="en-US" sz="1600" kern="1200" dirty="0"/>
        </a:p>
      </dsp:txBody>
      <dsp:txXfrm>
        <a:off x="2887607" y="1993374"/>
        <a:ext cx="2622092" cy="1573255"/>
      </dsp:txXfrm>
    </dsp:sp>
    <dsp:sp modelId="{A58B5BAE-C38E-0647-8744-CB06677BA1F8}">
      <dsp:nvSpPr>
        <dsp:cNvPr id="0" name=""/>
        <dsp:cNvSpPr/>
      </dsp:nvSpPr>
      <dsp:spPr>
        <a:xfrm>
          <a:off x="5771909" y="1993374"/>
          <a:ext cx="2622092" cy="157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Differential impacts at local, regional, cross-border and national levels (legal studies across borders)</a:t>
          </a:r>
          <a:endParaRPr lang="en-US" sz="1600" kern="1200" dirty="0"/>
        </a:p>
      </dsp:txBody>
      <dsp:txXfrm>
        <a:off x="5771909" y="1993374"/>
        <a:ext cx="2622092" cy="1573255"/>
      </dsp:txXfrm>
    </dsp:sp>
    <dsp:sp modelId="{C0938B02-ADE7-5B47-A661-92D1B71E6532}">
      <dsp:nvSpPr>
        <dsp:cNvPr id="0" name=""/>
        <dsp:cNvSpPr/>
      </dsp:nvSpPr>
      <dsp:spPr>
        <a:xfrm>
          <a:off x="8656211" y="1993374"/>
          <a:ext cx="2622092" cy="157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Impact on different business sectors and social groupings (age, gender, education, and nationality related to migration/mobility/population studies)</a:t>
          </a:r>
          <a:endParaRPr lang="en-US" sz="1600" kern="1200" dirty="0"/>
        </a:p>
      </dsp:txBody>
      <dsp:txXfrm>
        <a:off x="8656211" y="1993374"/>
        <a:ext cx="2622092" cy="1573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715645F4-DA75-1841-85FF-CD875FDC62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2880" y="4792218"/>
            <a:ext cx="29083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49AA12-8195-4182-A7AC-2E7E59DFBDAF}" type="datetimeFigureOut">
              <a:rPr lang="en-US" smtClean="0"/>
              <a:t>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7ABA28-125C-1C40-88AD-AE995C567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5286" y="5721927"/>
            <a:ext cx="2028104" cy="9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9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49AA12-8195-4182-A7AC-2E7E59DFBDAF}" type="datetimeFigureOut">
              <a:rPr lang="en-US" smtClean="0"/>
              <a:t>2/5/24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3FFAE59-D439-AB49-82F0-F51B8E900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5286" y="5721927"/>
            <a:ext cx="2028104" cy="9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6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49AA12-8195-4182-A7AC-2E7E59DFBDAF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449AA12-8195-4182-A7AC-2E7E59DFBDAF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8CA0049-CF15-1344-BDBF-51AD5357E6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5286" y="5721927"/>
            <a:ext cx="2028104" cy="9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0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FCDDE83-DE69-6D47-AC65-90A6D1053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5286" y="5721927"/>
            <a:ext cx="2028104" cy="9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9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DAB86D0-C72E-9843-BA6C-D19B54DD9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1590" y="5286375"/>
            <a:ext cx="2971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4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49AA12-8195-4182-A7AC-2E7E59DFBDAF}" type="datetimeFigureOut">
              <a:rPr lang="en-US" smtClean="0"/>
              <a:t>2/5/24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8ABE53-EBB3-5045-8E57-DC30CD443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5286" y="5721927"/>
            <a:ext cx="2028104" cy="9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4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2DE2EA-4560-8D44-8D65-A4A082F9FA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5286" y="5721927"/>
            <a:ext cx="2028104" cy="9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2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A3D45C0-26C4-DD4C-8667-D50EE7E274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5286" y="5721927"/>
            <a:ext cx="2028104" cy="9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2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449AA12-8195-4182-A7AC-2E7E59DFBDAF}" type="datetimeFigureOut">
              <a:rPr lang="en-US" smtClean="0"/>
              <a:t>2/5/24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702235-C75F-BC4B-9F24-D7DF8A2DF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5286" y="5721927"/>
            <a:ext cx="2028104" cy="9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3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76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C14CA9A-D5A6-4240-9528-9917ECD69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58609C-619A-47F3-9BFC-8188DB63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8216E-62CD-1546-9106-F07B4B8E8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4298014"/>
            <a:ext cx="9732773" cy="1465112"/>
          </a:xfrm>
        </p:spPr>
        <p:txBody>
          <a:bodyPr>
            <a:normAutofit/>
          </a:bodyPr>
          <a:lstStyle/>
          <a:p>
            <a:r>
              <a:rPr lang="en-GB" sz="4000" b="1" dirty="0">
                <a:effectLst/>
              </a:rPr>
              <a:t>R&amp;I FOR A FAIR GREEN TRANSITION:</a:t>
            </a:r>
            <a:br>
              <a:rPr lang="en-GB" sz="4000" b="1" dirty="0">
                <a:effectLst/>
              </a:rPr>
            </a:br>
            <a:r>
              <a:rPr lang="en-GB" sz="4000" b="1" dirty="0">
                <a:effectLst/>
              </a:rPr>
              <a:t>PROJECT REVIEW AND POLICY ANALYSIS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3C09D9-9D33-4BD7-AD44-B2C931DEA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591ACE-4D08-4AE6-8C82-E3D2A8867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6FA2E0-20F6-4AE5-B1A2-04FD2BBF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C122E3-7CF6-4172-8928-84913545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E53E0F97-BBED-C145-90F2-CA2CE5CA7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00" y="1395172"/>
            <a:ext cx="3995383" cy="22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5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tint val="95000"/>
              </a:schemeClr>
              <a:schemeClr val="bg2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577554-36D9-4AB4-9D46-76AC4A790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55E26-3E89-4C31-ADE5-C94730585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en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75E873-2EC1-4744-A510-C9CED8A5E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CEB23F-DC25-4957-A6C5-2D060645B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439589-68CE-4F2E-8851-4A2A43EC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0AFDAA-823E-410E-AA59-59B163EC3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94F9F62-BFA0-4A06-9FEB-B0C393C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BCD850-0871-4F29-8821-5B688719F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A927C3B-99B6-4CC8-9B17-E037F849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1D606D-4DA3-4806-8F40-02982F4AD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2" y="643464"/>
            <a:ext cx="10905291" cy="557107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B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7A4F52-D451-483C-8243-5B0F83B91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680" y="809244"/>
            <a:ext cx="10579608" cy="523951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A0D5A-7E64-3D47-94BF-02619243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883" y="1260389"/>
            <a:ext cx="6704658" cy="4335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5400" b="0" kern="1200" cap="all" spc="-100" baseline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Thank you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413C9D-32A8-4475-92E1-327E02990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A2BD930-68FD-744F-8793-E53A464C4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311" y="4662566"/>
            <a:ext cx="2971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7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90402B-F829-48C3-8037-7738137F2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EE35CCD1-2093-4AC0-AABD-494F51FE8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en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32BAC1-5F58-428B-A1B8-B0BBB38A6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78373" cy="6108192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6C1502-007E-024B-9C16-D5F7F3C6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674915"/>
            <a:ext cx="3765200" cy="5479056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Outline of the Report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C1BFE89-6D3C-1316-683D-56DA899DD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519979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338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A23B-F674-124D-853E-2CA4BA70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GB" sz="4400"/>
              <a:t>The Green Deal: </a:t>
            </a:r>
            <a:br>
              <a:rPr lang="en-GB" sz="4400"/>
            </a:br>
            <a:r>
              <a:rPr lang="en-GB" sz="4400"/>
              <a:t>climate neutral by 2050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3C2091-8356-B92B-3E6A-E862E27C6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367270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298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90402B-F829-48C3-8037-7738137F2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35CCD1-2093-4AC0-AABD-494F51FE8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en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32BAC1-5F58-428B-A1B8-B0BBB38A6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78373" cy="6108192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C22EA-57D0-CC4F-A947-0B807D9C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674915"/>
            <a:ext cx="3765200" cy="5479056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Impact on society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4400" dirty="0">
                <a:solidFill>
                  <a:schemeClr val="bg1"/>
                </a:solidFill>
              </a:rPr>
              <a:t>Human and social costs of the green transition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AB0F1F-3354-5983-AE0E-2B162A06E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716133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315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F478D-A773-43B4-80DF-A229B5A0F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34668B3-D82D-4011-810E-1D47D3FC0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en-B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CF756813-AFA6-4588-BE17-2C5032F07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1F3C65-2218-406A-8F6B-425015920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ADC416-2CB9-42D8-B647-6B83826E2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244EEC-028E-41B0-918C-004185357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08BE727-A9F7-4F6A-AB25-6100EC581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DB03F5-6EDF-4104-A2F1-4C7F5AA1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D377F6A-7E62-4A93-AA39-C9CD43ABE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7F58F-8E3A-0643-8B47-4B08B1B7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890" y="875406"/>
            <a:ext cx="2918131" cy="20963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 dirty="0">
                <a:solidFill>
                  <a:srgbClr val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H2020: </a:t>
            </a:r>
            <a:br>
              <a:rPr lang="en-US" cap="all" spc="-100" dirty="0">
                <a:solidFill>
                  <a:srgbClr val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cap="all" spc="-100" dirty="0">
                <a:solidFill>
                  <a:srgbClr val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SSH space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DCDB79-973A-437B-B115-985DE2F8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C7B93C-50D9-4318-A3FD-A06FF828F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2FE939F-1168-4607-A22A-75DFD70B5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9208C5-AB46-4313-AF29-84F6C1AE2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3" descr="A picture containing star, outdoor object, dark, night sky&#10;&#10;Description automatically generated">
            <a:extLst>
              <a:ext uri="{FF2B5EF4-FFF2-40B4-BE49-F238E27FC236}">
                <a16:creationId xmlns:a16="http://schemas.microsoft.com/office/drawing/2014/main" id="{0C549743-05C7-B74A-8D81-B89041E37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310"/>
                    </a14:imgEffect>
                    <a14:imgEffect>
                      <a14:saturation sat="234000"/>
                    </a14:imgEffect>
                  </a14:imgLayer>
                </a14:imgProps>
              </a:ext>
            </a:extLst>
          </a:blip>
          <a:srcRect l="13921" r="16621" b="2"/>
          <a:stretch/>
        </p:blipFill>
        <p:spPr bwMode="auto">
          <a:xfrm>
            <a:off x="139933" y="318868"/>
            <a:ext cx="3661483" cy="527140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6BE47C8-6AB2-4A9D-9E30-253802F65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453E103-C521-7949-A0EC-C2FE817B7690}"/>
              </a:ext>
            </a:extLst>
          </p:cNvPr>
          <p:cNvSpPr txBox="1"/>
          <p:nvPr/>
        </p:nvSpPr>
        <p:spPr>
          <a:xfrm>
            <a:off x="10177670" y="31010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53F9F-CE0A-5643-86B6-75F22609F29D}"/>
              </a:ext>
            </a:extLst>
          </p:cNvPr>
          <p:cNvSpPr txBox="1"/>
          <p:nvPr/>
        </p:nvSpPr>
        <p:spPr>
          <a:xfrm>
            <a:off x="8691247" y="2829220"/>
            <a:ext cx="313678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Economics/Market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Political vis a vis market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Products vs Research to solve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Qualitative vs Quantitative approach</a:t>
            </a:r>
          </a:p>
          <a:p>
            <a:endParaRPr lang="en-GB" dirty="0"/>
          </a:p>
        </p:txBody>
      </p:sp>
      <p:pic>
        <p:nvPicPr>
          <p:cNvPr id="22" name="Image5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7F377320-E086-DB4C-AEE0-731829112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982552" y="1251981"/>
            <a:ext cx="4203681" cy="420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8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11CB-E354-304D-8D1B-9F76C2B0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4" y="642594"/>
            <a:ext cx="4810815" cy="1371600"/>
          </a:xfrm>
        </p:spPr>
        <p:txBody>
          <a:bodyPr>
            <a:normAutofit/>
          </a:bodyPr>
          <a:lstStyle/>
          <a:p>
            <a:r>
              <a:rPr lang="en-GB" sz="4400" dirty="0"/>
              <a:t>Green transition in projects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BE"/>
          </a:p>
        </p:txBody>
      </p:sp>
      <p:pic>
        <p:nvPicPr>
          <p:cNvPr id="4" name="Image13" descr="A picture containing text, dark, night sky&#10;&#10;Description automatically generated">
            <a:extLst>
              <a:ext uri="{FF2B5EF4-FFF2-40B4-BE49-F238E27FC236}">
                <a16:creationId xmlns:a16="http://schemas.microsoft.com/office/drawing/2014/main" id="{88218877-C33B-7545-B0B2-214054A61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1" b="4"/>
          <a:stretch/>
        </p:blipFill>
        <p:spPr bwMode="auto">
          <a:xfrm>
            <a:off x="1304515" y="1328394"/>
            <a:ext cx="4188221" cy="422741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BECD7C-001B-9AED-0692-AAC3A5C23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384" y="2103120"/>
            <a:ext cx="4810816" cy="3931920"/>
          </a:xfrm>
        </p:spPr>
        <p:txBody>
          <a:bodyPr>
            <a:normAutofit/>
          </a:bodyPr>
          <a:lstStyle/>
          <a:p>
            <a:r>
              <a:rPr lang="en-US" dirty="0"/>
              <a:t>Local vs global (municipalities, cities)</a:t>
            </a:r>
          </a:p>
          <a:p>
            <a:pPr lvl="1"/>
            <a:r>
              <a:rPr lang="en-US" dirty="0"/>
              <a:t>Local: Climate (flooding, renewable energy</a:t>
            </a:r>
          </a:p>
          <a:p>
            <a:pPr lvl="1"/>
            <a:r>
              <a:rPr lang="en-US" dirty="0"/>
              <a:t>Global: Environment (rising temperatures, weather patterns)</a:t>
            </a:r>
          </a:p>
          <a:p>
            <a:r>
              <a:rPr lang="en-US" dirty="0"/>
              <a:t>Urban studies:</a:t>
            </a:r>
          </a:p>
          <a:p>
            <a:pPr lvl="1"/>
            <a:r>
              <a:rPr lang="en-US" dirty="0"/>
              <a:t>Transports</a:t>
            </a:r>
          </a:p>
          <a:p>
            <a:pPr lvl="1"/>
            <a:r>
              <a:rPr lang="en-US" dirty="0"/>
              <a:t>Infrastructures</a:t>
            </a:r>
          </a:p>
          <a:p>
            <a:pPr lvl="1"/>
            <a:r>
              <a:rPr lang="en-US" dirty="0"/>
              <a:t>Resources </a:t>
            </a:r>
          </a:p>
          <a:p>
            <a:pPr lvl="1"/>
            <a:endParaRPr lang="en-US" dirty="0"/>
          </a:p>
          <a:p>
            <a:pPr lvl="1"/>
            <a:r>
              <a:rPr lang="en-GB" dirty="0"/>
              <a:t>The divide between political/policy solutions and market driven product solution is clear in this map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9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B78E399-2840-4DAD-BE29-23219DE39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F547A78C-19C8-CB4B-9837-AAE9C67C3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" y="809469"/>
            <a:ext cx="6562270" cy="547524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EA7FE3D-570B-410B-B8D3-1941BE6FE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9450" y="237744"/>
            <a:ext cx="5377853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en-B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701BFF-7B8D-408D-A224-2C3EAAB4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8615" y="372498"/>
            <a:ext cx="5103934" cy="6113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4E35E-BCC5-BB4A-AF9C-E4885010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GB" sz="4400"/>
              <a:t>Publications feedback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28FD2D-B3D4-B80B-50E7-B0F5036AE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en-US" sz="2400" dirty="0"/>
              <a:t>Adaptation: </a:t>
            </a:r>
            <a:r>
              <a:rPr lang="en-US" sz="2400" dirty="0" err="1"/>
              <a:t>labour</a:t>
            </a:r>
            <a:r>
              <a:rPr lang="en-US" sz="2400" dirty="0"/>
              <a:t> mkt &amp; poverty (red)</a:t>
            </a:r>
          </a:p>
          <a:p>
            <a:r>
              <a:rPr lang="en-US" sz="2400" dirty="0"/>
              <a:t>Climate change (blue)</a:t>
            </a:r>
          </a:p>
          <a:p>
            <a:r>
              <a:rPr lang="en-US" sz="2400" dirty="0"/>
              <a:t>Employability/Employment (green/gold)</a:t>
            </a:r>
          </a:p>
          <a:p>
            <a:r>
              <a:rPr lang="en-US" sz="2400" dirty="0"/>
              <a:t>Entrepreneurship (green)</a:t>
            </a:r>
          </a:p>
          <a:p>
            <a:r>
              <a:rPr lang="en-US" sz="2400" dirty="0"/>
              <a:t>Education (green)</a:t>
            </a:r>
          </a:p>
        </p:txBody>
      </p:sp>
    </p:spTree>
    <p:extLst>
      <p:ext uri="{BB962C8B-B14F-4D97-AF65-F5344CB8AC3E}">
        <p14:creationId xmlns:p14="http://schemas.microsoft.com/office/powerpoint/2010/main" val="139896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763E74-B111-4F0A-990A-DC546EDB6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261977-BEC4-4705-BB60-C4C0C7471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61F1EFE-E608-4FCB-8DBB-12FA3AC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BE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C7DD595-7EA3-45FF-B181-2B606353F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8B10FE-6408-43F6-9A62-B98F2DB0F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2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5BBB8-1FFA-EF41-A536-3402E3423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424" y="643464"/>
            <a:ext cx="3387776" cy="5571071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FFFFFF"/>
                </a:solidFill>
              </a:rPr>
              <a:t>Understanding the problem (</a:t>
            </a:r>
            <a:r>
              <a:rPr lang="en-GB" sz="3000" dirty="0" err="1">
                <a:solidFill>
                  <a:srgbClr val="FFFFFF"/>
                </a:solidFill>
              </a:rPr>
              <a:t>experts’view</a:t>
            </a:r>
            <a:r>
              <a:rPr lang="en-GB" sz="3000" dirty="0">
                <a:solidFill>
                  <a:srgbClr val="FFFFFF"/>
                </a:solidFill>
              </a:rPr>
              <a:t>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3E3E3F-A280-F937-8543-C95AC980BE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343739"/>
              </p:ext>
            </p:extLst>
          </p:nvPr>
        </p:nvGraphicFramePr>
        <p:xfrm>
          <a:off x="1286615" y="1286931"/>
          <a:ext cx="5668310" cy="428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0436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737801-B9D6-4A08-BD77-23010A80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ABD39-C757-461E-A681-DC273648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572613"/>
            <a:ext cx="11281609" cy="2396079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en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F424F5-8D5C-46C0-A1B0-AF34E035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737380"/>
            <a:ext cx="10954512" cy="2066544"/>
          </a:xfrm>
          <a:prstGeom prst="rect">
            <a:avLst/>
          </a:prstGeom>
          <a:solidFill>
            <a:schemeClr val="tx2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E20A6-3FB6-764B-A17C-65C51134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9090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Recommendations: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New research trends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58615519-E487-CB71-FAB6-73C79C880C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853209"/>
              </p:ext>
            </p:extLst>
          </p:nvPr>
        </p:nvGraphicFramePr>
        <p:xfrm>
          <a:off x="453189" y="3133459"/>
          <a:ext cx="11281609" cy="372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8899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{CF0C693C-9701-C644-B4D9-A35726D05E7C}tf10001067</Template>
  <TotalTime>1869</TotalTime>
  <Words>391</Words>
  <Application>Microsoft Macintosh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Savon</vt:lpstr>
      <vt:lpstr>R&amp;I FOR A FAIR GREEN TRANSITION: PROJECT REVIEW AND POLICY ANALYSIS</vt:lpstr>
      <vt:lpstr>Outline of the Report</vt:lpstr>
      <vt:lpstr>The Green Deal:  climate neutral by 2050</vt:lpstr>
      <vt:lpstr>Impact on society Human and social costs of the green transition</vt:lpstr>
      <vt:lpstr>H2020:  SSH space</vt:lpstr>
      <vt:lpstr>Green transition in projects</vt:lpstr>
      <vt:lpstr>Publications feedback</vt:lpstr>
      <vt:lpstr>Understanding the problem (experts’view)</vt:lpstr>
      <vt:lpstr>Recommendations: New research trends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Gabi Lombardo</dc:creator>
  <cp:lastModifiedBy>Gabi Lombardo</cp:lastModifiedBy>
  <cp:revision>5</cp:revision>
  <dcterms:created xsi:type="dcterms:W3CDTF">2022-06-02T08:34:39Z</dcterms:created>
  <dcterms:modified xsi:type="dcterms:W3CDTF">2024-02-05T09:50:58Z</dcterms:modified>
</cp:coreProperties>
</file>